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66" r:id="rId2"/>
    <p:sldId id="368" r:id="rId3"/>
    <p:sldId id="263" r:id="rId4"/>
    <p:sldId id="370" r:id="rId5"/>
    <p:sldId id="365" r:id="rId6"/>
    <p:sldId id="371" r:id="rId7"/>
    <p:sldId id="262"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2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34653-4DC4-4CEC-8D4F-3FFA36EAFA80}" type="datetimeFigureOut">
              <a:rPr lang="da-DK" smtClean="0"/>
              <a:t>24-10-2023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2E1FF-8E0F-412F-A661-EA02F3DA5BE3}" type="slidenum">
              <a:rPr lang="da-DK" smtClean="0"/>
              <a:t>‹#›</a:t>
            </a:fld>
            <a:endParaRPr lang="da-DK"/>
          </a:p>
        </p:txBody>
      </p:sp>
    </p:spTree>
    <p:extLst>
      <p:ext uri="{BB962C8B-B14F-4D97-AF65-F5344CB8AC3E}">
        <p14:creationId xmlns:p14="http://schemas.microsoft.com/office/powerpoint/2010/main" val="7955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a-DK" dirty="0"/>
              <a:t>‘Grønne korridor’ hjælpe insekter og dyr bevæge sig igennem byen og ikke låser dem ind i et grøn plet.</a:t>
            </a:r>
          </a:p>
          <a:p>
            <a:pPr marL="171450" indent="-171450">
              <a:buFont typeface="Arial" panose="020B0604020202020204" pitchFamily="34" charset="0"/>
              <a:buChar char="•"/>
            </a:pPr>
            <a:r>
              <a:rPr lang="da-DK" dirty="0"/>
              <a:t>Der findes kursus for driftsansvarlig til hvordan man drifter på en biodiverse måde</a:t>
            </a:r>
          </a:p>
          <a:p>
            <a:pPr marL="171450" indent="-171450">
              <a:buFont typeface="Arial" panose="020B0604020202020204" pitchFamily="34" charset="0"/>
              <a:buChar char="•"/>
            </a:pPr>
            <a:r>
              <a:rPr lang="da-DK" dirty="0"/>
              <a:t>Vand er en af de vigtigst elementer, da alle levende ting har brug for vand. MEN der faldes INGEN vand under højbanen.</a:t>
            </a:r>
          </a:p>
          <a:p>
            <a:pPr marL="171450" indent="-171450">
              <a:buFont typeface="Arial" panose="020B0604020202020204" pitchFamily="34" charset="0"/>
              <a:buChar char="•"/>
            </a:pPr>
            <a:r>
              <a:rPr lang="da-DK" dirty="0"/>
              <a:t>Plantelisten og </a:t>
            </a:r>
            <a:r>
              <a:rPr lang="da-DK" dirty="0" err="1"/>
              <a:t>biodiv</a:t>
            </a:r>
            <a:r>
              <a:rPr lang="da-DK" dirty="0"/>
              <a:t>-studier må deles.</a:t>
            </a:r>
          </a:p>
          <a:p>
            <a:pPr marL="171450" indent="-171450">
              <a:buFont typeface="Arial" panose="020B0604020202020204" pitchFamily="34" charset="0"/>
              <a:buChar char="•"/>
            </a:pPr>
            <a:r>
              <a:rPr lang="da-DK" dirty="0"/>
              <a:t>Fortælle hvad der sker! Folk er nysgerrig til at lære mere om biodiversitet</a:t>
            </a:r>
          </a:p>
          <a:p>
            <a:pPr marL="0" indent="0">
              <a:buFont typeface="Arial" panose="020B0604020202020204" pitchFamily="34" charset="0"/>
              <a:buNone/>
            </a:pPr>
            <a:endParaRPr lang="da-DK" dirty="0"/>
          </a:p>
          <a:p>
            <a:pPr marL="171450" indent="-171450">
              <a:buFont typeface="Arial" panose="020B0604020202020204" pitchFamily="34" charset="0"/>
              <a:buChar char="•"/>
            </a:pPr>
            <a:r>
              <a:rPr lang="da-DK" dirty="0"/>
              <a:t>Kortlægning af bynatur– jeg vil tror på, at dette vil være noget MS gider godt at betal for, for at sikre vi har en troværdigt baseline der kan sammenlignes med andre data. </a:t>
            </a:r>
          </a:p>
        </p:txBody>
      </p:sp>
      <p:sp>
        <p:nvSpPr>
          <p:cNvPr id="4" name="Slide Number Placeholder 3"/>
          <p:cNvSpPr>
            <a:spLocks noGrp="1"/>
          </p:cNvSpPr>
          <p:nvPr>
            <p:ph type="sldNum" sz="quarter" idx="5"/>
          </p:nvPr>
        </p:nvSpPr>
        <p:spPr/>
        <p:txBody>
          <a:bodyPr/>
          <a:lstStyle/>
          <a:p>
            <a:fld id="{6B7EE48D-0010-914E-B2E8-612C99007E8C}" type="slidenum">
              <a:rPr lang="da-DK" smtClean="0"/>
              <a:t>1</a:t>
            </a:fld>
            <a:endParaRPr lang="da-DK"/>
          </a:p>
        </p:txBody>
      </p:sp>
    </p:spTree>
    <p:extLst>
      <p:ext uri="{BB962C8B-B14F-4D97-AF65-F5344CB8AC3E}">
        <p14:creationId xmlns:p14="http://schemas.microsoft.com/office/powerpoint/2010/main" val="106262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a-DK" dirty="0"/>
              <a:t>‘Grønne korridor’ hjælpe insekter og dyr bevæge sig igennem byen og ikke låser dem ind i et grøn plet.</a:t>
            </a:r>
          </a:p>
          <a:p>
            <a:pPr marL="171450" indent="-171450">
              <a:buFont typeface="Arial" panose="020B0604020202020204" pitchFamily="34" charset="0"/>
              <a:buChar char="•"/>
            </a:pPr>
            <a:r>
              <a:rPr lang="da-DK" dirty="0"/>
              <a:t>Der findes kursus for driftsansvarlig til hvordan man drifter på en biodiverse måde</a:t>
            </a:r>
          </a:p>
          <a:p>
            <a:pPr marL="171450" indent="-171450">
              <a:buFont typeface="Arial" panose="020B0604020202020204" pitchFamily="34" charset="0"/>
              <a:buChar char="•"/>
            </a:pPr>
            <a:r>
              <a:rPr lang="da-DK" dirty="0"/>
              <a:t>Vand er en af de vigtigst elementer, da alle levende ting har brug for vand. MEN der faldes INGEN vand under højbanen.</a:t>
            </a:r>
          </a:p>
          <a:p>
            <a:pPr marL="171450" indent="-171450">
              <a:buFont typeface="Arial" panose="020B0604020202020204" pitchFamily="34" charset="0"/>
              <a:buChar char="•"/>
            </a:pPr>
            <a:r>
              <a:rPr lang="da-DK" dirty="0"/>
              <a:t>Plantelisten og </a:t>
            </a:r>
            <a:r>
              <a:rPr lang="da-DK" dirty="0" err="1"/>
              <a:t>biodiv</a:t>
            </a:r>
            <a:r>
              <a:rPr lang="da-DK" dirty="0"/>
              <a:t>-studier må deles.</a:t>
            </a:r>
          </a:p>
          <a:p>
            <a:pPr marL="171450" indent="-171450">
              <a:buFont typeface="Arial" panose="020B0604020202020204" pitchFamily="34" charset="0"/>
              <a:buChar char="•"/>
            </a:pPr>
            <a:r>
              <a:rPr lang="da-DK" dirty="0"/>
              <a:t>Fortælle hvad der sker! Folk er nysgerrig til at lære mere om biodiversitet</a:t>
            </a:r>
          </a:p>
          <a:p>
            <a:pPr marL="0" indent="0">
              <a:buFont typeface="Arial" panose="020B0604020202020204" pitchFamily="34" charset="0"/>
              <a:buNone/>
            </a:pPr>
            <a:endParaRPr lang="da-DK" dirty="0"/>
          </a:p>
          <a:p>
            <a:pPr marL="171450" indent="-171450">
              <a:buFont typeface="Arial" panose="020B0604020202020204" pitchFamily="34" charset="0"/>
              <a:buChar char="•"/>
            </a:pPr>
            <a:r>
              <a:rPr lang="da-DK" dirty="0"/>
              <a:t>Kortlægning af bynatur– jeg vil tror på, at dette vil være noget MS gider godt at betal for, for at sikre vi har en troværdigt baseline der kan sammenlignes med andre data. </a:t>
            </a:r>
          </a:p>
        </p:txBody>
      </p:sp>
      <p:sp>
        <p:nvSpPr>
          <p:cNvPr id="4" name="Slide Number Placeholder 3"/>
          <p:cNvSpPr>
            <a:spLocks noGrp="1"/>
          </p:cNvSpPr>
          <p:nvPr>
            <p:ph type="sldNum" sz="quarter" idx="5"/>
          </p:nvPr>
        </p:nvSpPr>
        <p:spPr/>
        <p:txBody>
          <a:bodyPr/>
          <a:lstStyle/>
          <a:p>
            <a:fld id="{6B7EE48D-0010-914E-B2E8-612C99007E8C}" type="slidenum">
              <a:rPr lang="da-DK" smtClean="0"/>
              <a:t>5</a:t>
            </a:fld>
            <a:endParaRPr lang="da-DK"/>
          </a:p>
        </p:txBody>
      </p:sp>
    </p:spTree>
    <p:extLst>
      <p:ext uri="{BB962C8B-B14F-4D97-AF65-F5344CB8AC3E}">
        <p14:creationId xmlns:p14="http://schemas.microsoft.com/office/powerpoint/2010/main" val="129748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a-DK" dirty="0"/>
              <a:t>‘Grønne korridor’ hjælpe insekter og dyr bevæge sig igennem byen og ikke låser dem ind i et grøn plet.</a:t>
            </a:r>
          </a:p>
          <a:p>
            <a:pPr marL="171450" indent="-171450">
              <a:buFont typeface="Arial" panose="020B0604020202020204" pitchFamily="34" charset="0"/>
              <a:buChar char="•"/>
            </a:pPr>
            <a:r>
              <a:rPr lang="da-DK" dirty="0"/>
              <a:t>Der findes kursus for driftsansvarlig til hvordan man drifter på en biodiverse måde</a:t>
            </a:r>
          </a:p>
          <a:p>
            <a:pPr marL="171450" indent="-171450">
              <a:buFont typeface="Arial" panose="020B0604020202020204" pitchFamily="34" charset="0"/>
              <a:buChar char="•"/>
            </a:pPr>
            <a:r>
              <a:rPr lang="da-DK" dirty="0"/>
              <a:t>Vand er en af de vigtigst elementer, da alle levende ting har brug for vand. MEN der faldes INGEN vand under højbanen.</a:t>
            </a:r>
          </a:p>
          <a:p>
            <a:pPr marL="171450" indent="-171450">
              <a:buFont typeface="Arial" panose="020B0604020202020204" pitchFamily="34" charset="0"/>
              <a:buChar char="•"/>
            </a:pPr>
            <a:r>
              <a:rPr lang="da-DK" dirty="0"/>
              <a:t>Plantelisten og </a:t>
            </a:r>
            <a:r>
              <a:rPr lang="da-DK" dirty="0" err="1"/>
              <a:t>biodiv</a:t>
            </a:r>
            <a:r>
              <a:rPr lang="da-DK" dirty="0"/>
              <a:t>-studier må deles.</a:t>
            </a:r>
          </a:p>
          <a:p>
            <a:pPr marL="171450" indent="-171450">
              <a:buFont typeface="Arial" panose="020B0604020202020204" pitchFamily="34" charset="0"/>
              <a:buChar char="•"/>
            </a:pPr>
            <a:r>
              <a:rPr lang="da-DK" dirty="0"/>
              <a:t>Fortælle hvad der sker! Folk er nysgerrig til at lære mere om biodiversitet</a:t>
            </a:r>
          </a:p>
          <a:p>
            <a:pPr marL="0" indent="0">
              <a:buFont typeface="Arial" panose="020B0604020202020204" pitchFamily="34" charset="0"/>
              <a:buNone/>
            </a:pPr>
            <a:endParaRPr lang="da-DK" dirty="0"/>
          </a:p>
          <a:p>
            <a:pPr marL="171450" indent="-171450">
              <a:buFont typeface="Arial" panose="020B0604020202020204" pitchFamily="34" charset="0"/>
              <a:buChar char="•"/>
            </a:pPr>
            <a:r>
              <a:rPr lang="da-DK" dirty="0"/>
              <a:t>Kortlægning af bynatur– jeg vil tror på, at dette vil være noget MS gider godt at betal for, for at sikre vi har en troværdigt baseline der kan sammenlignes med andre data. </a:t>
            </a:r>
          </a:p>
        </p:txBody>
      </p:sp>
      <p:sp>
        <p:nvSpPr>
          <p:cNvPr id="4" name="Slide Number Placeholder 3"/>
          <p:cNvSpPr>
            <a:spLocks noGrp="1"/>
          </p:cNvSpPr>
          <p:nvPr>
            <p:ph type="sldNum" sz="quarter" idx="5"/>
          </p:nvPr>
        </p:nvSpPr>
        <p:spPr/>
        <p:txBody>
          <a:bodyPr/>
          <a:lstStyle/>
          <a:p>
            <a:fld id="{6B7EE48D-0010-914E-B2E8-612C99007E8C}" type="slidenum">
              <a:rPr lang="da-DK" smtClean="0"/>
              <a:t>6</a:t>
            </a:fld>
            <a:endParaRPr lang="da-DK"/>
          </a:p>
        </p:txBody>
      </p:sp>
    </p:spTree>
    <p:extLst>
      <p:ext uri="{BB962C8B-B14F-4D97-AF65-F5344CB8AC3E}">
        <p14:creationId xmlns:p14="http://schemas.microsoft.com/office/powerpoint/2010/main" val="358136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E7216662-DA9F-0A47-ABE9-F47A742AFE12}" type="datetimeFigureOut">
              <a:rPr lang="da-DK" smtClean="0"/>
              <a:pPr/>
              <a:t>24-10-2023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E309E93-7C94-D845-8DB2-DB70A0019A2D}" type="slidenum">
              <a:rPr lang="da-DK" smtClean="0"/>
              <a:pPr/>
              <a:t>‹#›</a:t>
            </a:fld>
            <a:endParaRPr lang="da-DK"/>
          </a:p>
        </p:txBody>
      </p:sp>
    </p:spTree>
    <p:extLst>
      <p:ext uri="{BB962C8B-B14F-4D97-AF65-F5344CB8AC3E}">
        <p14:creationId xmlns:p14="http://schemas.microsoft.com/office/powerpoint/2010/main" val="335554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dholdsslide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B95D2-D0DC-3A4A-8666-1FDB512C26B7}"/>
              </a:ext>
            </a:extLst>
          </p:cNvPr>
          <p:cNvSpPr>
            <a:spLocks noGrp="1"/>
          </p:cNvSpPr>
          <p:nvPr>
            <p:ph type="title"/>
          </p:nvPr>
        </p:nvSpPr>
        <p:spPr/>
        <p:txBody>
          <a:bodyPr/>
          <a:lstStyle>
            <a:lvl1pPr>
              <a:defRPr b="1"/>
            </a:lvl1pPr>
          </a:lstStyle>
          <a:p>
            <a:r>
              <a:rPr lang="en-US"/>
              <a:t>Click to edit Master title style</a:t>
            </a:r>
            <a:endParaRPr lang="en-GB" dirty="0"/>
          </a:p>
        </p:txBody>
      </p:sp>
      <p:sp>
        <p:nvSpPr>
          <p:cNvPr id="3" name="Pladsholder til dato 2">
            <a:extLst>
              <a:ext uri="{FF2B5EF4-FFF2-40B4-BE49-F238E27FC236}">
                <a16:creationId xmlns:a16="http://schemas.microsoft.com/office/drawing/2014/main" id="{6ED56EB1-EE23-C844-BCD6-0B0CDB838481}"/>
              </a:ext>
            </a:extLst>
          </p:cNvPr>
          <p:cNvSpPr>
            <a:spLocks noGrp="1"/>
          </p:cNvSpPr>
          <p:nvPr>
            <p:ph type="dt" sz="half" idx="10"/>
          </p:nvPr>
        </p:nvSpPr>
        <p:spPr/>
        <p:txBody>
          <a:bodyPr/>
          <a:lstStyle/>
          <a:p>
            <a:fld id="{6C28A88E-6647-4D7B-A7DF-D25168A4669F}" type="datetime1">
              <a:rPr lang="da-DK" smtClean="0"/>
              <a:t>24-10-2023</a:t>
            </a:fld>
            <a:endParaRPr lang="da-DK" dirty="0"/>
          </a:p>
        </p:txBody>
      </p:sp>
      <p:sp>
        <p:nvSpPr>
          <p:cNvPr id="4" name="Pladsholder til slidenummer 3">
            <a:extLst>
              <a:ext uri="{FF2B5EF4-FFF2-40B4-BE49-F238E27FC236}">
                <a16:creationId xmlns:a16="http://schemas.microsoft.com/office/drawing/2014/main" id="{E4C14942-34E1-D24A-815C-8CD827CE434F}"/>
              </a:ext>
            </a:extLst>
          </p:cNvPr>
          <p:cNvSpPr>
            <a:spLocks noGrp="1"/>
          </p:cNvSpPr>
          <p:nvPr>
            <p:ph type="sldNum" sz="quarter" idx="11"/>
          </p:nvPr>
        </p:nvSpPr>
        <p:spPr/>
        <p:txBody>
          <a:bodyPr/>
          <a:lstStyle/>
          <a:p>
            <a:fld id="{67E69006-4EAA-9F48-A2A8-3E5B4E2EFF89}" type="slidenum">
              <a:rPr lang="da-DK" smtClean="0"/>
              <a:pPr/>
              <a:t>‹#›</a:t>
            </a:fld>
            <a:endParaRPr lang="da-DK" dirty="0"/>
          </a:p>
        </p:txBody>
      </p:sp>
      <p:pic>
        <p:nvPicPr>
          <p:cNvPr id="8" name="Billede 7" descr="Et billede, der indeholder ur, tegning, skilt&#10;&#10;Automatisk genereret beskrivelse">
            <a:extLst>
              <a:ext uri="{FF2B5EF4-FFF2-40B4-BE49-F238E27FC236}">
                <a16:creationId xmlns:a16="http://schemas.microsoft.com/office/drawing/2014/main" id="{4BAD583A-5487-434D-9290-ADEE41643CAD}"/>
              </a:ext>
            </a:extLst>
          </p:cNvPr>
          <p:cNvPicPr>
            <a:picLocks noChangeAspect="1"/>
          </p:cNvPicPr>
          <p:nvPr userDrawn="1"/>
        </p:nvPicPr>
        <p:blipFill>
          <a:blip r:embed="rId2"/>
          <a:stretch>
            <a:fillRect/>
          </a:stretch>
        </p:blipFill>
        <p:spPr>
          <a:xfrm>
            <a:off x="10951974" y="381417"/>
            <a:ext cx="756943" cy="540000"/>
          </a:xfrm>
          <a:prstGeom prst="rect">
            <a:avLst/>
          </a:prstGeom>
        </p:spPr>
      </p:pic>
      <p:sp>
        <p:nvSpPr>
          <p:cNvPr id="10" name="Pladsholder til indhold 9">
            <a:extLst>
              <a:ext uri="{FF2B5EF4-FFF2-40B4-BE49-F238E27FC236}">
                <a16:creationId xmlns:a16="http://schemas.microsoft.com/office/drawing/2014/main" id="{A6612811-5650-7F49-A431-4A40517FDDCB}"/>
              </a:ext>
            </a:extLst>
          </p:cNvPr>
          <p:cNvSpPr>
            <a:spLocks noGrp="1"/>
          </p:cNvSpPr>
          <p:nvPr>
            <p:ph sz="quarter" idx="13"/>
          </p:nvPr>
        </p:nvSpPr>
        <p:spPr>
          <a:xfrm>
            <a:off x="481013" y="1333500"/>
            <a:ext cx="5470525"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ladsholder til indhold 9">
            <a:extLst>
              <a:ext uri="{FF2B5EF4-FFF2-40B4-BE49-F238E27FC236}">
                <a16:creationId xmlns:a16="http://schemas.microsoft.com/office/drawing/2014/main" id="{6899D86E-AAF7-184E-849B-D5F64B278080}"/>
              </a:ext>
            </a:extLst>
          </p:cNvPr>
          <p:cNvSpPr>
            <a:spLocks noGrp="1"/>
          </p:cNvSpPr>
          <p:nvPr>
            <p:ph sz="quarter" idx="14"/>
          </p:nvPr>
        </p:nvSpPr>
        <p:spPr>
          <a:xfrm>
            <a:off x="6234113" y="1333500"/>
            <a:ext cx="5470525"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20">
            <a:extLst>
              <a:ext uri="{FF2B5EF4-FFF2-40B4-BE49-F238E27FC236}">
                <a16:creationId xmlns:a16="http://schemas.microsoft.com/office/drawing/2014/main" id="{5829F637-AA3B-7C4F-9027-B8D80C30CE47}"/>
              </a:ext>
            </a:extLst>
          </p:cNvPr>
          <p:cNvSpPr txBox="1">
            <a:spLocks noChangeArrowheads="1"/>
          </p:cNvSpPr>
          <p:nvPr userDrawn="1"/>
        </p:nvSpPr>
        <p:spPr bwMode="auto">
          <a:xfrm>
            <a:off x="-2649076" y="602222"/>
            <a:ext cx="2412094" cy="1592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dirty="0">
                <a:ln>
                  <a:noFill/>
                </a:ln>
                <a:solidFill>
                  <a:schemeClr val="tx1"/>
                </a:solidFill>
                <a:effectLst/>
                <a:uLnTx/>
                <a:uFillTx/>
                <a:latin typeface="+mn-lt"/>
              </a:rPr>
              <a:t>Tekstslide</a:t>
            </a:r>
            <a:br>
              <a:rPr kumimoji="0" lang="da-DK" sz="900" b="1" i="0" u="none" strike="noStrike" kern="0" cap="none" spc="0" normalizeH="0" baseline="0" noProof="0" dirty="0">
                <a:ln>
                  <a:noFill/>
                </a:ln>
                <a:solidFill>
                  <a:schemeClr val="tx1"/>
                </a:solidFill>
                <a:effectLst/>
                <a:uLnTx/>
                <a:uFillTx/>
                <a:latin typeface="+mn-lt"/>
              </a:rPr>
            </a:br>
            <a:r>
              <a:rPr kumimoji="0" lang="da-DK" sz="900" b="0" i="0" u="none" strike="noStrike" kern="0" cap="none" spc="0" normalizeH="0" baseline="0" noProof="0" dirty="0">
                <a:ln>
                  <a:noFill/>
                </a:ln>
                <a:solidFill>
                  <a:schemeClr val="tx1"/>
                </a:solidFill>
                <a:effectLst/>
                <a:uLnTx/>
                <a:uFillTx/>
                <a:latin typeface="+mn-lt"/>
              </a:rPr>
              <a:t>Den primære skrifttype er ”</a:t>
            </a:r>
            <a:r>
              <a:rPr kumimoji="0" lang="da-DK" sz="900" b="0" i="0" u="none" strike="noStrike" kern="0" cap="none" spc="0" normalizeH="0" baseline="0" noProof="0" dirty="0" err="1">
                <a:ln>
                  <a:noFill/>
                </a:ln>
                <a:solidFill>
                  <a:schemeClr val="tx1"/>
                </a:solidFill>
                <a:effectLst/>
                <a:uLnTx/>
                <a:uFillTx/>
                <a:latin typeface="+mn-lt"/>
              </a:rPr>
              <a:t>Calibri</a:t>
            </a:r>
            <a:r>
              <a:rPr kumimoji="0" lang="da-DK" sz="900" b="0" i="0" u="none" strike="noStrike" kern="0" cap="none" spc="0" normalizeH="0" baseline="0" noProof="0" dirty="0">
                <a:ln>
                  <a:noFill/>
                </a:ln>
                <a:solidFill>
                  <a:schemeClr val="tx1"/>
                </a:solidFill>
                <a:effectLst/>
                <a:uLnTx/>
                <a:uFillTx/>
                <a:latin typeface="+mn-lt"/>
              </a:rPr>
              <a:t>”</a:t>
            </a:r>
          </a:p>
          <a:p>
            <a:pPr marL="0" marR="0" lvl="0" indent="0" algn="r" defTabSz="914400" eaLnBrk="1" fontAlgn="auto" latinLnBrk="0" hangingPunct="1">
              <a:lnSpc>
                <a:spcPct val="100000"/>
              </a:lnSpc>
              <a:spcBef>
                <a:spcPct val="50000"/>
              </a:spcBef>
              <a:spcAft>
                <a:spcPts val="0"/>
              </a:spcAft>
              <a:buClrTx/>
              <a:buSzTx/>
              <a:buFontTx/>
              <a:buNone/>
              <a:tabLst/>
              <a:defRPr/>
            </a:pPr>
            <a:r>
              <a:rPr kumimoji="0" lang="da-DK" sz="900" b="0" i="0" u="none" strike="noStrike" kern="0" cap="none" spc="0" normalizeH="0" baseline="0" noProof="0" dirty="0">
                <a:ln>
                  <a:noFill/>
                </a:ln>
                <a:solidFill>
                  <a:schemeClr val="tx1"/>
                </a:solidFill>
                <a:effectLst/>
                <a:uLnTx/>
                <a:uFillTx/>
                <a:latin typeface="+mn-lt"/>
              </a:rPr>
              <a:t>Skriftstørrelserne i diverse tekstbokse er foruddefineret og kan med fordel bruges sådan. Det anbefales at skrive brødtekster i maksimum punkt 18 og minimum i punkt 12 </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dirty="0">
              <a:ln>
                <a:noFill/>
              </a:ln>
              <a:solidFill>
                <a:schemeClr val="tx1"/>
              </a:solidFill>
              <a:effectLst/>
              <a:uLnTx/>
              <a:uFillTx/>
              <a:latin typeface="+mn-lt"/>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dirty="0">
                <a:ln>
                  <a:noFill/>
                </a:ln>
                <a:solidFill>
                  <a:schemeClr val="tx1"/>
                </a:solidFill>
                <a:effectLst/>
                <a:uLnTx/>
                <a:uFillTx/>
                <a:latin typeface="+mn-lt"/>
              </a:rPr>
              <a:t>Punktopstiling</a:t>
            </a:r>
            <a:br>
              <a:rPr kumimoji="0" lang="da-DK" sz="900" b="0" i="0" u="none" strike="noStrike" kern="0" cap="none" spc="0" normalizeH="0" baseline="0" noProof="0" dirty="0">
                <a:ln>
                  <a:noFill/>
                </a:ln>
                <a:solidFill>
                  <a:schemeClr val="tx1"/>
                </a:solidFill>
                <a:effectLst/>
                <a:uLnTx/>
                <a:uFillTx/>
                <a:latin typeface="+mn-lt"/>
              </a:rPr>
            </a:br>
            <a:r>
              <a:rPr kumimoji="0" lang="da-DK" sz="900" b="0" i="0" u="none" strike="noStrike" kern="0" cap="none" spc="0" normalizeH="0" baseline="0" noProof="0" dirty="0">
                <a:ln>
                  <a:noFill/>
                </a:ln>
                <a:solidFill>
                  <a:schemeClr val="tx1"/>
                </a:solidFill>
                <a:effectLst/>
                <a:uLnTx/>
                <a:uFillTx/>
                <a:latin typeface="+mn-lt"/>
              </a:rPr>
              <a:t>Brug knapperne ‘Indryk / indryk mindre’ eller tabulator for at skifte mellem de forskellige tekst niveauer</a:t>
            </a:r>
          </a:p>
        </p:txBody>
      </p:sp>
      <p:sp>
        <p:nvSpPr>
          <p:cNvPr id="15" name="AutoShape 4">
            <a:extLst>
              <a:ext uri="{FF2B5EF4-FFF2-40B4-BE49-F238E27FC236}">
                <a16:creationId xmlns:a16="http://schemas.microsoft.com/office/drawing/2014/main" id="{0EBDCCF5-6050-1B4A-AE1B-CCEF0862897D}"/>
              </a:ext>
            </a:extLst>
          </p:cNvPr>
          <p:cNvSpPr>
            <a:spLocks/>
          </p:cNvSpPr>
          <p:nvPr userDrawn="1"/>
        </p:nvSpPr>
        <p:spPr bwMode="gray">
          <a:xfrm>
            <a:off x="-3429453" y="0"/>
            <a:ext cx="3261799"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900" b="1" dirty="0">
                <a:solidFill>
                  <a:schemeClr val="tx1"/>
                </a:solidFill>
                <a:latin typeface="+mn-lt"/>
                <a:cs typeface="Arial" charset="0"/>
              </a:rPr>
              <a:t>Vis hjælpelinjer</a:t>
            </a:r>
          </a:p>
          <a:p>
            <a:pPr algn="r" defTabSz="457200">
              <a:tabLst>
                <a:tab pos="177800" algn="l"/>
              </a:tabLst>
              <a:defRPr/>
            </a:pPr>
            <a:r>
              <a:rPr lang="da-DK" sz="900" dirty="0">
                <a:solidFill>
                  <a:schemeClr val="tx1"/>
                </a:solidFill>
                <a:latin typeface="+mn-lt"/>
                <a:cs typeface="Arial" charset="0"/>
              </a:rPr>
              <a:t>1.	Højreklik udenfor slidet og vælg ”Gitter og hjælpelinjer”</a:t>
            </a:r>
          </a:p>
          <a:p>
            <a:pPr marL="228600" indent="-228600" algn="r" defTabSz="457200">
              <a:buFontTx/>
              <a:buAutoNum type="arabicPeriod" startAt="2"/>
              <a:tabLst>
                <a:tab pos="177800" algn="l"/>
              </a:tabLst>
              <a:defRPr/>
            </a:pPr>
            <a:r>
              <a:rPr lang="da-DK" sz="900" dirty="0">
                <a:solidFill>
                  <a:schemeClr val="tx1"/>
                </a:solidFill>
                <a:latin typeface="+mn-lt"/>
                <a:cs typeface="Arial" charset="0"/>
              </a:rPr>
              <a:t>Klik ved ”hjælpelinjer” fra drop ned menuen</a:t>
            </a:r>
          </a:p>
        </p:txBody>
      </p:sp>
      <p:sp>
        <p:nvSpPr>
          <p:cNvPr id="16" name="TextBox 17">
            <a:extLst>
              <a:ext uri="{FF2B5EF4-FFF2-40B4-BE49-F238E27FC236}">
                <a16:creationId xmlns:a16="http://schemas.microsoft.com/office/drawing/2014/main" id="{4BB8BE52-8239-1C4A-9AEF-BA856A733E1B}"/>
              </a:ext>
            </a:extLst>
          </p:cNvPr>
          <p:cNvSpPr txBox="1"/>
          <p:nvPr userDrawn="1"/>
        </p:nvSpPr>
        <p:spPr>
          <a:xfrm>
            <a:off x="-2499693" y="4699852"/>
            <a:ext cx="2332039" cy="492443"/>
          </a:xfrm>
          <a:prstGeom prst="rect">
            <a:avLst/>
          </a:prstGeom>
          <a:noFill/>
        </p:spPr>
        <p:txBody>
          <a:bodyPr wrap="square" lIns="0" tIns="0" rIns="0" bIns="0">
            <a:spAutoFit/>
          </a:bodyPr>
          <a:lstStyle/>
          <a:p>
            <a:pPr algn="r">
              <a:spcBef>
                <a:spcPts val="600"/>
              </a:spcBef>
              <a:defRPr/>
            </a:pPr>
            <a:r>
              <a:rPr lang="en-GB" sz="900" b="1" noProof="1">
                <a:solidFill>
                  <a:schemeClr val="tx1"/>
                </a:solidFill>
                <a:latin typeface="+mn-lt"/>
              </a:rPr>
              <a:t>Vælg layout</a:t>
            </a:r>
            <a:br>
              <a:rPr lang="en-GB" sz="900" b="1" noProof="1">
                <a:solidFill>
                  <a:schemeClr val="tx1"/>
                </a:solidFill>
                <a:latin typeface="+mn-lt"/>
              </a:rPr>
            </a:br>
            <a:r>
              <a:rPr lang="en-GB" sz="900" b="1" noProof="1">
                <a:solidFill>
                  <a:schemeClr val="tx1"/>
                </a:solidFill>
                <a:latin typeface="+mn-lt"/>
              </a:rPr>
              <a:t>1. </a:t>
            </a:r>
            <a:r>
              <a:rPr lang="en-GB" sz="900" noProof="1">
                <a:solidFill>
                  <a:schemeClr val="tx1"/>
                </a:solidFill>
                <a:latin typeface="+mn-lt"/>
              </a:rPr>
              <a:t>Fra værktøjslinjen klik på “ny slide”</a:t>
            </a:r>
          </a:p>
          <a:p>
            <a:pPr algn="r">
              <a:spcBef>
                <a:spcPts val="600"/>
              </a:spcBef>
              <a:defRPr/>
            </a:pPr>
            <a:r>
              <a:rPr lang="en-GB" sz="900" b="1" noProof="1">
                <a:solidFill>
                  <a:schemeClr val="tx1"/>
                </a:solidFill>
                <a:latin typeface="+mn-lt"/>
              </a:rPr>
              <a:t>2. </a:t>
            </a:r>
            <a:r>
              <a:rPr lang="en-GB" sz="900" noProof="1">
                <a:solidFill>
                  <a:schemeClr val="tx1"/>
                </a:solidFill>
                <a:latin typeface="+mn-lt"/>
              </a:rPr>
              <a:t>Vælg et passende layout fra drop ned menuen</a:t>
            </a:r>
          </a:p>
        </p:txBody>
      </p:sp>
      <p:sp>
        <p:nvSpPr>
          <p:cNvPr id="17" name="AutoShape 4">
            <a:extLst>
              <a:ext uri="{FF2B5EF4-FFF2-40B4-BE49-F238E27FC236}">
                <a16:creationId xmlns:a16="http://schemas.microsoft.com/office/drawing/2014/main" id="{11E626AA-8EB4-5D47-A2B0-BB42B43C532F}"/>
              </a:ext>
            </a:extLst>
          </p:cNvPr>
          <p:cNvSpPr>
            <a:spLocks/>
          </p:cNvSpPr>
          <p:nvPr userDrawn="1"/>
        </p:nvSpPr>
        <p:spPr bwMode="gray">
          <a:xfrm>
            <a:off x="-3188422" y="3972235"/>
            <a:ext cx="3020768" cy="553998"/>
          </a:xfrm>
          <a:prstGeom prst="rect">
            <a:avLst/>
          </a:prstGeom>
          <a:noFill/>
          <a:ln w="12700" algn="ctr">
            <a:noFill/>
            <a:miter lim="800000"/>
            <a:headEnd/>
            <a:tailEnd/>
          </a:ln>
          <a:effectLst/>
        </p:spPr>
        <p:txBody>
          <a:bodyPr wrap="square" lIns="0" tIns="0" rIns="0" bIns="0">
            <a:spAutoFit/>
          </a:bodyPr>
          <a:lstStyle/>
          <a:p>
            <a:pPr algn="r" defTabSz="914491" fontAlgn="base">
              <a:spcAft>
                <a:spcPct val="0"/>
              </a:spcAft>
              <a:defRPr/>
            </a:pPr>
            <a:r>
              <a:rPr lang="da-DK" sz="900" b="1" noProof="0" dirty="0">
                <a:solidFill>
                  <a:schemeClr val="tx1"/>
                </a:solidFill>
                <a:latin typeface="+mn-lt"/>
                <a:ea typeface="ＭＳ Ｐゴシック" charset="-128"/>
                <a:cs typeface="Arial" pitchFamily="34" charset="0"/>
              </a:rPr>
              <a:t>Indsæt dato/sidetal eller sidefod </a:t>
            </a:r>
          </a:p>
          <a:p>
            <a:pPr algn="r" defTabSz="457200">
              <a:tabLst>
                <a:tab pos="177800" algn="l"/>
              </a:tabLst>
              <a:defRPr/>
            </a:pPr>
            <a:r>
              <a:rPr lang="da-DK" sz="900" noProof="0" dirty="0">
                <a:solidFill>
                  <a:schemeClr val="tx1"/>
                </a:solidFill>
                <a:latin typeface="+mn-lt"/>
                <a:cs typeface="Arial" charset="0"/>
              </a:rPr>
              <a:t>1. Via ”indsæt” vælg ”Sidehoved og Sidefod…”</a:t>
            </a:r>
          </a:p>
          <a:p>
            <a:pPr marL="0" indent="0" algn="r" defTabSz="457200">
              <a:buFontTx/>
              <a:buNone/>
              <a:tabLst>
                <a:tab pos="177800" algn="l"/>
              </a:tabLst>
              <a:defRPr/>
            </a:pPr>
            <a:r>
              <a:rPr lang="da-DK" sz="900" noProof="0" dirty="0">
                <a:solidFill>
                  <a:schemeClr val="tx1"/>
                </a:solidFill>
                <a:latin typeface="+mn-lt"/>
                <a:cs typeface="Arial" charset="0"/>
              </a:rPr>
              <a:t>2. Klik ved dato, slidenummer eller indsæt tekst i sidefoden</a:t>
            </a:r>
          </a:p>
          <a:p>
            <a:pPr marL="0" indent="0" algn="r" defTabSz="457200">
              <a:buFontTx/>
              <a:buNone/>
              <a:tabLst>
                <a:tab pos="177800" algn="l"/>
              </a:tabLst>
              <a:defRPr/>
            </a:pPr>
            <a:r>
              <a:rPr lang="da-DK" sz="900" noProof="0" dirty="0">
                <a:solidFill>
                  <a:schemeClr val="tx1"/>
                </a:solidFill>
                <a:latin typeface="+mn-lt"/>
                <a:cs typeface="Arial" charset="0"/>
              </a:rPr>
              <a:t>3. Klik på ”Anvend på alle”</a:t>
            </a:r>
          </a:p>
        </p:txBody>
      </p:sp>
      <p:pic>
        <p:nvPicPr>
          <p:cNvPr id="18" name="Billede 17" descr="Et billede, der indeholder skærmbillede&#10;&#10;Automatisk genereret beskrivelse">
            <a:extLst>
              <a:ext uri="{FF2B5EF4-FFF2-40B4-BE49-F238E27FC236}">
                <a16:creationId xmlns:a16="http://schemas.microsoft.com/office/drawing/2014/main" id="{C650CC2A-45BA-774D-B8B6-1626292D26E0}"/>
              </a:ext>
            </a:extLst>
          </p:cNvPr>
          <p:cNvPicPr>
            <a:picLocks noChangeAspect="1"/>
          </p:cNvPicPr>
          <p:nvPr userDrawn="1"/>
        </p:nvPicPr>
        <p:blipFill>
          <a:blip r:embed="rId3"/>
          <a:stretch>
            <a:fillRect/>
          </a:stretch>
        </p:blipFill>
        <p:spPr>
          <a:xfrm>
            <a:off x="-2651269" y="5336765"/>
            <a:ext cx="2483615" cy="1502309"/>
          </a:xfrm>
          <a:prstGeom prst="rect">
            <a:avLst/>
          </a:prstGeom>
        </p:spPr>
      </p:pic>
      <p:sp>
        <p:nvSpPr>
          <p:cNvPr id="19" name="Pladsholder til tekst 6">
            <a:extLst>
              <a:ext uri="{FF2B5EF4-FFF2-40B4-BE49-F238E27FC236}">
                <a16:creationId xmlns:a16="http://schemas.microsoft.com/office/drawing/2014/main" id="{E3F4D156-F86B-644A-89B9-FAEBCA8260F0}"/>
              </a:ext>
            </a:extLst>
          </p:cNvPr>
          <p:cNvSpPr>
            <a:spLocks noGrp="1"/>
          </p:cNvSpPr>
          <p:nvPr>
            <p:ph type="body" sz="quarter" idx="15" hasCustomPrompt="1"/>
          </p:nvPr>
        </p:nvSpPr>
        <p:spPr>
          <a:xfrm>
            <a:off x="480985" y="6057899"/>
            <a:ext cx="5470525" cy="457202"/>
          </a:xfrm>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dirty="0"/>
              <a:t>Klik for at indsætte reference tekst</a:t>
            </a:r>
          </a:p>
        </p:txBody>
      </p:sp>
      <p:sp>
        <p:nvSpPr>
          <p:cNvPr id="5" name="Footer Placeholder 4">
            <a:extLst>
              <a:ext uri="{FF2B5EF4-FFF2-40B4-BE49-F238E27FC236}">
                <a16:creationId xmlns:a16="http://schemas.microsoft.com/office/drawing/2014/main" id="{C3CEDA9F-F24D-4718-BB7F-30E47177FAAB}"/>
              </a:ext>
            </a:extLst>
          </p:cNvPr>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69740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7216662-DA9F-0A47-ABE9-F47A742AFE12}" type="datetimeFigureOut">
              <a:rPr lang="da-DK" smtClean="0"/>
              <a:pPr/>
              <a:t>24-10-2023</a:t>
            </a:fld>
            <a:endParaRPr lang="da-DK"/>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E309E93-7C94-D845-8DB2-DB70A0019A2D}" type="slidenum">
              <a:rPr lang="da-DK" smtClean="0"/>
              <a:pPr/>
              <a:t>‹#›</a:t>
            </a:fld>
            <a:endParaRPr lang="da-DK"/>
          </a:p>
        </p:txBody>
      </p:sp>
    </p:spTree>
    <p:extLst>
      <p:ext uri="{BB962C8B-B14F-4D97-AF65-F5344CB8AC3E}">
        <p14:creationId xmlns:p14="http://schemas.microsoft.com/office/powerpoint/2010/main" val="60631029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5" Type="http://schemas.openxmlformats.org/officeDocument/2006/relationships/image" Target="../media/image23.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5F5A0BB-9BD9-EEE2-B4AC-CC82E08970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6545" l="1519" r="98670">
                        <a14:foregroundMark x1="21368" y1="32182" x2="20893" y2="75091"/>
                        <a14:foregroundMark x1="15385" y1="25091" x2="4653" y2="11818"/>
                        <a14:foregroundMark x1="19943" y1="18545" x2="10161" y2="3273"/>
                        <a14:foregroundMark x1="11111" y1="9273" x2="4748" y2="4727"/>
                        <a14:foregroundMark x1="7312" y1="6909" x2="5128" y2="32909"/>
                        <a14:foregroundMark x1="5128" y1="32909" x2="6743" y2="60000"/>
                        <a14:foregroundMark x1="13580" y1="42909" x2="7977" y2="79091"/>
                        <a14:foregroundMark x1="7977" y1="79091" x2="8072" y2="80727"/>
                        <a14:foregroundMark x1="7217" y1="79636" x2="5698" y2="15455"/>
                        <a14:foregroundMark x1="5698" y1="15455" x2="5888" y2="51455"/>
                        <a14:foregroundMark x1="5888" y1="51455" x2="1899" y2="6727"/>
                        <a14:foregroundMark x1="14625" y1="11818" x2="16524" y2="545"/>
                        <a14:foregroundMark x1="16524" y1="545" x2="16429" y2="0"/>
                        <a14:foregroundMark x1="14910" y1="4545" x2="21368" y2="30182"/>
                        <a14:foregroundMark x1="21368" y1="30182" x2="23267" y2="22909"/>
                        <a14:foregroundMark x1="23267" y1="22909" x2="19563" y2="27091"/>
                        <a14:foregroundMark x1="19563" y1="27091" x2="18519" y2="27273"/>
                        <a14:foregroundMark x1="24217" y1="30909" x2="29060" y2="27455"/>
                        <a14:foregroundMark x1="29060" y1="27455" x2="33428" y2="28000"/>
                        <a14:foregroundMark x1="33428" y1="28000" x2="52327" y2="44727"/>
                        <a14:foregroundMark x1="52327" y1="44727" x2="59449" y2="39636"/>
                        <a14:foregroundMark x1="59449" y1="39636" x2="69611" y2="47455"/>
                        <a14:foregroundMark x1="69611" y1="47455" x2="70275" y2="27636"/>
                        <a14:foregroundMark x1="70275" y1="27636" x2="73694" y2="22909"/>
                        <a14:foregroundMark x1="73694" y1="22909" x2="91168" y2="20364"/>
                        <a14:foregroundMark x1="91168" y1="20364" x2="95916" y2="21273"/>
                        <a14:foregroundMark x1="95916" y1="21273" x2="98670" y2="30727"/>
                        <a14:foregroundMark x1="98670" y1="30727" x2="98291" y2="60727"/>
                        <a14:foregroundMark x1="98291" y1="60727" x2="91168" y2="67273"/>
                        <a14:foregroundMark x1="91168" y1="67273" x2="74454" y2="67273"/>
                        <a14:foregroundMark x1="74454" y1="67273" x2="81481" y2="76000"/>
                        <a14:foregroundMark x1="81481" y1="76000" x2="86705" y2="77818"/>
                        <a14:foregroundMark x1="86705" y1="77818" x2="93257" y2="91818"/>
                        <a14:foregroundMark x1="93257" y1="91818" x2="96771" y2="87273"/>
                        <a14:foregroundMark x1="96771" y1="87273" x2="95726" y2="97273"/>
                        <a14:foregroundMark x1="95726" y1="97273" x2="20893" y2="95455"/>
                        <a14:foregroundMark x1="20893" y1="95455" x2="13960" y2="85455"/>
                        <a14:foregroundMark x1="13960" y1="85455" x2="13960" y2="84909"/>
                        <a14:foregroundMark x1="97531" y1="96727" x2="93542" y2="86909"/>
                        <a14:foregroundMark x1="93542" y1="86909" x2="94682" y2="72364"/>
                        <a14:foregroundMark x1="98101" y1="96545" x2="98670" y2="90727"/>
                        <a14:foregroundMark x1="73599" y1="25455" x2="70845" y2="21636"/>
                        <a14:foregroundMark x1="69326" y1="40000" x2="66572" y2="11273"/>
                        <a14:foregroundMark x1="66572" y1="11273" x2="38177" y2="8364"/>
                        <a14:foregroundMark x1="38177" y1="8364" x2="37132" y2="26909"/>
                        <a14:foregroundMark x1="37132" y1="26909" x2="41595" y2="34364"/>
                        <a14:foregroundMark x1="41595" y1="34364" x2="61918" y2="42909"/>
                        <a14:foregroundMark x1="61918" y1="42909" x2="54036" y2="32364"/>
                        <a14:foregroundMark x1="54036" y1="32364" x2="55745" y2="24182"/>
                        <a14:foregroundMark x1="55745" y1="24182" x2="62013" y2="24545"/>
                        <a14:foregroundMark x1="62013" y1="24545" x2="54416" y2="16909"/>
                        <a14:foregroundMark x1="54416" y1="16909" x2="52137" y2="16727"/>
                        <a14:foregroundMark x1="31814" y1="26727" x2="29535" y2="22545"/>
                        <a14:foregroundMark x1="29630" y1="20909" x2="29820" y2="13273"/>
                        <a14:foregroundMark x1="79487" y1="55273" x2="74739" y2="51273"/>
                        <a14:foregroundMark x1="74739" y1="51273" x2="88794" y2="49455"/>
                        <a14:foregroundMark x1="88794" y1="49455" x2="87844" y2="50909"/>
                        <a14:foregroundMark x1="88129" y1="56364" x2="81292" y2="57273"/>
                        <a14:foregroundMark x1="81292" y1="57273" x2="84236" y2="52727"/>
                        <a14:foregroundMark x1="88889" y1="59636" x2="70465" y2="62545"/>
                        <a14:foregroundMark x1="89554" y1="62000" x2="79582" y2="65636"/>
                      </a14:backgroundRemoval>
                    </a14:imgEffect>
                  </a14:imgLayer>
                </a14:imgProps>
              </a:ext>
            </a:extLst>
          </a:blip>
          <a:stretch>
            <a:fillRect/>
          </a:stretch>
        </p:blipFill>
        <p:spPr>
          <a:xfrm>
            <a:off x="0" y="401633"/>
            <a:ext cx="12192000" cy="6368091"/>
          </a:xfrm>
          <a:prstGeom prst="rect">
            <a:avLst/>
          </a:prstGeom>
        </p:spPr>
      </p:pic>
      <p:sp>
        <p:nvSpPr>
          <p:cNvPr id="2" name="Title 1">
            <a:extLst>
              <a:ext uri="{FF2B5EF4-FFF2-40B4-BE49-F238E27FC236}">
                <a16:creationId xmlns:a16="http://schemas.microsoft.com/office/drawing/2014/main" id="{23B2E3AB-AA28-CC56-586A-F66647E248FA}"/>
              </a:ext>
            </a:extLst>
          </p:cNvPr>
          <p:cNvSpPr>
            <a:spLocks noGrp="1"/>
          </p:cNvSpPr>
          <p:nvPr>
            <p:ph type="title"/>
          </p:nvPr>
        </p:nvSpPr>
        <p:spPr>
          <a:xfrm>
            <a:off x="977069" y="156642"/>
            <a:ext cx="4321324" cy="2364367"/>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da-DK" sz="3600" dirty="0">
                <a:solidFill>
                  <a:srgbClr val="EB3755"/>
                </a:solidFill>
                <a:latin typeface="Metro" panose="02000000000000000000" pitchFamily="50" charset="0"/>
              </a:rPr>
              <a:t>Metroens arealer, servitutter, biodiversitet,</a:t>
            </a:r>
            <a:br>
              <a:rPr lang="da-DK" sz="3600" dirty="0">
                <a:solidFill>
                  <a:srgbClr val="EB3755"/>
                </a:solidFill>
                <a:latin typeface="Metro" panose="02000000000000000000" pitchFamily="50" charset="0"/>
              </a:rPr>
            </a:br>
            <a:r>
              <a:rPr lang="da-DK" sz="3600" dirty="0">
                <a:solidFill>
                  <a:srgbClr val="EB3755"/>
                </a:solidFill>
                <a:latin typeface="Metro" panose="02000000000000000000" pitchFamily="50" charset="0"/>
              </a:rPr>
              <a:t>muligheder</a:t>
            </a:r>
          </a:p>
        </p:txBody>
      </p:sp>
    </p:spTree>
    <p:extLst>
      <p:ext uri="{BB962C8B-B14F-4D97-AF65-F5344CB8AC3E}">
        <p14:creationId xmlns:p14="http://schemas.microsoft.com/office/powerpoint/2010/main" val="118724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21"/>
          <p:cNvSpPr/>
          <p:nvPr/>
        </p:nvSpPr>
        <p:spPr>
          <a:xfrm>
            <a:off x="0" y="3"/>
            <a:ext cx="12192000" cy="1413015"/>
          </a:xfrm>
          <a:prstGeom prst="rect">
            <a:avLst/>
          </a:prstGeom>
          <a:solidFill>
            <a:srgbClr val="F0F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da-DK" sz="3200"/>
          </a:p>
        </p:txBody>
      </p:sp>
      <p:pic>
        <p:nvPicPr>
          <p:cNvPr id="5" name="Picture 4">
            <a:extLst>
              <a:ext uri="{FF2B5EF4-FFF2-40B4-BE49-F238E27FC236}">
                <a16:creationId xmlns:a16="http://schemas.microsoft.com/office/drawing/2014/main" id="{3EA99C36-5F80-6C66-8CBA-C1B42696D856}"/>
              </a:ext>
            </a:extLst>
          </p:cNvPr>
          <p:cNvPicPr>
            <a:picLocks noChangeAspect="1"/>
          </p:cNvPicPr>
          <p:nvPr/>
        </p:nvPicPr>
        <p:blipFill>
          <a:blip r:embed="rId2"/>
          <a:stretch>
            <a:fillRect/>
          </a:stretch>
        </p:blipFill>
        <p:spPr>
          <a:xfrm>
            <a:off x="7967994" y="0"/>
            <a:ext cx="2547756" cy="6858000"/>
          </a:xfrm>
          <a:prstGeom prst="rect">
            <a:avLst/>
          </a:prstGeom>
        </p:spPr>
      </p:pic>
      <p:pic>
        <p:nvPicPr>
          <p:cNvPr id="3" name="Picture 2">
            <a:extLst>
              <a:ext uri="{FF2B5EF4-FFF2-40B4-BE49-F238E27FC236}">
                <a16:creationId xmlns:a16="http://schemas.microsoft.com/office/drawing/2014/main" id="{369E0FB0-7AE3-1A21-BE29-B243495725B3}"/>
              </a:ext>
            </a:extLst>
          </p:cNvPr>
          <p:cNvPicPr>
            <a:picLocks noChangeAspect="1"/>
          </p:cNvPicPr>
          <p:nvPr/>
        </p:nvPicPr>
        <p:blipFill>
          <a:blip r:embed="rId3"/>
          <a:stretch>
            <a:fillRect/>
          </a:stretch>
        </p:blipFill>
        <p:spPr>
          <a:xfrm>
            <a:off x="4958058" y="4005942"/>
            <a:ext cx="2667372" cy="2772162"/>
          </a:xfrm>
          <a:prstGeom prst="rect">
            <a:avLst/>
          </a:prstGeom>
        </p:spPr>
      </p:pic>
      <p:pic>
        <p:nvPicPr>
          <p:cNvPr id="8" name="Picture 7">
            <a:extLst>
              <a:ext uri="{FF2B5EF4-FFF2-40B4-BE49-F238E27FC236}">
                <a16:creationId xmlns:a16="http://schemas.microsoft.com/office/drawing/2014/main" id="{E0BEE3EC-2B6D-5492-7783-FD06970DA6B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525" b="94754" l="9091" r="98419">
                        <a14:foregroundMark x1="94466" y1="14098" x2="91700" y2="11148"/>
                        <a14:foregroundMark x1="91139" y1="14312" x2="88933" y2="12787"/>
                        <a14:foregroundMark x1="94071" y1="14754" x2="93978" y2="14774"/>
                        <a14:foregroundMark x1="92960" y1="30122" x2="90909" y2="75082"/>
                        <a14:foregroundMark x1="93252" y1="23720" x2="93027" y2="28663"/>
                        <a14:foregroundMark x1="90909" y1="75082" x2="90909" y2="22106"/>
                        <a14:foregroundMark x1="91102" y1="22357" x2="95257" y2="87213"/>
                        <a14:foregroundMark x1="94199" y1="30191" x2="94079" y2="23720"/>
                        <a14:foregroundMark x1="95257" y1="87213" x2="94228" y2="31775"/>
                        <a14:foregroundMark x1="93301" y1="30566" x2="89328" y2="68197"/>
                        <a14:foregroundMark x1="94024" y1="23720" x2="93445" y2="29208"/>
                        <a14:foregroundMark x1="87826" y1="14312" x2="87747" y2="11475"/>
                        <a14:foregroundMark x1="89328" y1="68197" x2="88033" y2="21733"/>
                        <a14:foregroundMark x1="88351" y1="21319" x2="90119" y2="50164"/>
                        <a14:foregroundMark x1="87747" y1="11475" x2="87921" y2="14312"/>
                        <a14:foregroundMark x1="90119" y1="50164" x2="85375" y2="89508"/>
                        <a14:foregroundMark x1="94766" y1="30930" x2="95257" y2="27869"/>
                        <a14:foregroundMark x1="85375" y1="89508" x2="94561" y2="32208"/>
                        <a14:foregroundMark x1="95479" y1="33405" x2="96047" y2="47541"/>
                        <a14:foregroundMark x1="95257" y1="27869" x2="95414" y2="31774"/>
                        <a14:foregroundMark x1="96047" y1="47541" x2="92885" y2="40984"/>
                        <a14:foregroundMark x1="94856" y1="14471" x2="95652" y2="14754"/>
                        <a14:foregroundMark x1="93282" y1="14312" x2="86252" y2="11475"/>
                        <a14:foregroundMark x1="94418" y1="14771" x2="93623" y2="14450"/>
                        <a14:foregroundMark x1="97284" y1="15927" x2="96778" y2="15723"/>
                        <a14:foregroundMark x1="97628" y1="16066" x2="97465" y2="16000"/>
                        <a14:foregroundMark x1="86166" y1="9508" x2="91696" y2="10100"/>
                        <a14:foregroundMark x1="92095" y1="40000" x2="85375" y2="38361"/>
                        <a14:foregroundMark x1="95652" y1="42295" x2="96443" y2="38361"/>
                        <a14:foregroundMark x1="94862" y1="94754" x2="88142" y2="91475"/>
                        <a14:foregroundMark x1="98024" y1="93115" x2="96047" y2="88525"/>
                        <a14:backgroundMark x1="85771" y1="19016" x2="90119" y2="19016"/>
                        <a14:backgroundMark x1="97233" y1="19016" x2="88538" y2="19016"/>
                        <a14:backgroundMark x1="83004" y1="13443" x2="82609" y2="9180"/>
                        <a14:backgroundMark x1="83399" y1="10164" x2="83399" y2="11475"/>
                        <a14:backgroundMark x1="98419" y1="17377" x2="98419" y2="17377"/>
                        <a14:backgroundMark x1="98814" y1="17049" x2="98419" y2="17377"/>
                        <a14:backgroundMark x1="98419" y1="9180" x2="98419" y2="11803"/>
                        <a14:backgroundMark x1="98024" y1="17705" x2="97628" y2="16393"/>
                        <a14:backgroundMark x1="96443" y1="33115" x2="95257" y2="33115"/>
                      </a14:backgroundRemoval>
                    </a14:imgEffect>
                  </a14:imgLayer>
                </a14:imgProps>
              </a:ext>
            </a:extLst>
          </a:blip>
          <a:stretch>
            <a:fillRect/>
          </a:stretch>
        </p:blipFill>
        <p:spPr>
          <a:xfrm>
            <a:off x="5468011" y="523470"/>
            <a:ext cx="2410161" cy="2905530"/>
          </a:xfrm>
          <a:prstGeom prst="rect">
            <a:avLst/>
          </a:prstGeom>
        </p:spPr>
      </p:pic>
      <p:pic>
        <p:nvPicPr>
          <p:cNvPr id="6" name="Picture 5">
            <a:extLst>
              <a:ext uri="{FF2B5EF4-FFF2-40B4-BE49-F238E27FC236}">
                <a16:creationId xmlns:a16="http://schemas.microsoft.com/office/drawing/2014/main" id="{61303533-4FE5-38E1-F47F-AD976729CFE9}"/>
              </a:ext>
            </a:extLst>
          </p:cNvPr>
          <p:cNvPicPr>
            <a:picLocks noChangeAspect="1"/>
          </p:cNvPicPr>
          <p:nvPr/>
        </p:nvPicPr>
        <p:blipFill>
          <a:blip r:embed="rId6"/>
          <a:stretch>
            <a:fillRect/>
          </a:stretch>
        </p:blipFill>
        <p:spPr>
          <a:xfrm>
            <a:off x="3304717" y="2796098"/>
            <a:ext cx="2553056" cy="2419688"/>
          </a:xfrm>
          <a:prstGeom prst="rect">
            <a:avLst/>
          </a:prstGeom>
        </p:spPr>
      </p:pic>
      <p:cxnSp>
        <p:nvCxnSpPr>
          <p:cNvPr id="10" name="Straight Arrow Connector 9">
            <a:extLst>
              <a:ext uri="{FF2B5EF4-FFF2-40B4-BE49-F238E27FC236}">
                <a16:creationId xmlns:a16="http://schemas.microsoft.com/office/drawing/2014/main" id="{35146A4A-837E-0171-D3D9-E037240B90B3}"/>
              </a:ext>
            </a:extLst>
          </p:cNvPr>
          <p:cNvCxnSpPr>
            <a:cxnSpLocks/>
          </p:cNvCxnSpPr>
          <p:nvPr/>
        </p:nvCxnSpPr>
        <p:spPr>
          <a:xfrm flipV="1">
            <a:off x="7314800" y="1098958"/>
            <a:ext cx="1527196" cy="816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A55F395-8913-D089-0823-A90E04EE18F7}"/>
              </a:ext>
            </a:extLst>
          </p:cNvPr>
          <p:cNvCxnSpPr>
            <a:cxnSpLocks/>
          </p:cNvCxnSpPr>
          <p:nvPr/>
        </p:nvCxnSpPr>
        <p:spPr>
          <a:xfrm flipV="1">
            <a:off x="5459147" y="3014761"/>
            <a:ext cx="3718409" cy="13996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99D353C-4D30-0CB3-F0B5-7E26FBC2237E}"/>
              </a:ext>
            </a:extLst>
          </p:cNvPr>
          <p:cNvCxnSpPr>
            <a:cxnSpLocks/>
          </p:cNvCxnSpPr>
          <p:nvPr/>
        </p:nvCxnSpPr>
        <p:spPr>
          <a:xfrm>
            <a:off x="7155121" y="5784883"/>
            <a:ext cx="2123650" cy="1796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30EFE843-B38B-CDDC-FF8C-4F41694B4F2B}"/>
              </a:ext>
            </a:extLst>
          </p:cNvPr>
          <p:cNvPicPr>
            <a:picLocks noChangeAspect="1"/>
          </p:cNvPicPr>
          <p:nvPr/>
        </p:nvPicPr>
        <p:blipFill>
          <a:blip r:embed="rId7"/>
          <a:stretch>
            <a:fillRect/>
          </a:stretch>
        </p:blipFill>
        <p:spPr>
          <a:xfrm>
            <a:off x="4834744" y="5434449"/>
            <a:ext cx="962159" cy="266737"/>
          </a:xfrm>
          <a:prstGeom prst="rect">
            <a:avLst/>
          </a:prstGeom>
        </p:spPr>
      </p:pic>
      <p:pic>
        <p:nvPicPr>
          <p:cNvPr id="20" name="Picture 19">
            <a:extLst>
              <a:ext uri="{FF2B5EF4-FFF2-40B4-BE49-F238E27FC236}">
                <a16:creationId xmlns:a16="http://schemas.microsoft.com/office/drawing/2014/main" id="{EF818974-4884-4F38-623B-1D4FA77C4ADE}"/>
              </a:ext>
            </a:extLst>
          </p:cNvPr>
          <p:cNvPicPr>
            <a:picLocks noChangeAspect="1"/>
          </p:cNvPicPr>
          <p:nvPr/>
        </p:nvPicPr>
        <p:blipFill>
          <a:blip r:embed="rId8"/>
          <a:stretch>
            <a:fillRect/>
          </a:stretch>
        </p:blipFill>
        <p:spPr>
          <a:xfrm>
            <a:off x="4066823" y="3357930"/>
            <a:ext cx="1028844" cy="304843"/>
          </a:xfrm>
          <a:prstGeom prst="rect">
            <a:avLst/>
          </a:prstGeom>
        </p:spPr>
      </p:pic>
      <p:pic>
        <p:nvPicPr>
          <p:cNvPr id="23" name="Picture 22">
            <a:extLst>
              <a:ext uri="{FF2B5EF4-FFF2-40B4-BE49-F238E27FC236}">
                <a16:creationId xmlns:a16="http://schemas.microsoft.com/office/drawing/2014/main" id="{0CFDBFA4-6768-0DB4-BC91-0D905CD69ECA}"/>
              </a:ext>
            </a:extLst>
          </p:cNvPr>
          <p:cNvPicPr>
            <a:picLocks noChangeAspect="1"/>
          </p:cNvPicPr>
          <p:nvPr/>
        </p:nvPicPr>
        <p:blipFill>
          <a:blip r:embed="rId9"/>
          <a:stretch>
            <a:fillRect/>
          </a:stretch>
        </p:blipFill>
        <p:spPr>
          <a:xfrm>
            <a:off x="4152560" y="1618055"/>
            <a:ext cx="1705213" cy="276264"/>
          </a:xfrm>
          <a:prstGeom prst="rect">
            <a:avLst/>
          </a:prstGeom>
        </p:spPr>
      </p:pic>
      <p:pic>
        <p:nvPicPr>
          <p:cNvPr id="25" name="Picture 24">
            <a:extLst>
              <a:ext uri="{FF2B5EF4-FFF2-40B4-BE49-F238E27FC236}">
                <a16:creationId xmlns:a16="http://schemas.microsoft.com/office/drawing/2014/main" id="{FE20244B-3CE0-D038-C62D-368FCEAF0C8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739427" y="273183"/>
            <a:ext cx="1228896" cy="1009791"/>
          </a:xfrm>
          <a:prstGeom prst="rect">
            <a:avLst/>
          </a:prstGeom>
        </p:spPr>
      </p:pic>
      <p:sp>
        <p:nvSpPr>
          <p:cNvPr id="28" name="Title 1">
            <a:extLst>
              <a:ext uri="{FF2B5EF4-FFF2-40B4-BE49-F238E27FC236}">
                <a16:creationId xmlns:a16="http://schemas.microsoft.com/office/drawing/2014/main" id="{77C4DBA8-7DEC-8D40-5D47-DDB72F2BFEFA}"/>
              </a:ext>
            </a:extLst>
          </p:cNvPr>
          <p:cNvSpPr txBox="1">
            <a:spLocks/>
          </p:cNvSpPr>
          <p:nvPr/>
        </p:nvSpPr>
        <p:spPr>
          <a:xfrm>
            <a:off x="418378" y="252673"/>
            <a:ext cx="1737594" cy="84628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da-DK" sz="3600" b="1" dirty="0">
                <a:solidFill>
                  <a:schemeClr val="tx1">
                    <a:lumMod val="65000"/>
                    <a:lumOff val="35000"/>
                  </a:schemeClr>
                </a:solidFill>
                <a:latin typeface="Metro" panose="02000000000000000000" pitchFamily="50" charset="0"/>
              </a:rPr>
              <a:t>Miljøer</a:t>
            </a:r>
          </a:p>
        </p:txBody>
      </p:sp>
    </p:spTree>
    <p:extLst>
      <p:ext uri="{BB962C8B-B14F-4D97-AF65-F5344CB8AC3E}">
        <p14:creationId xmlns:p14="http://schemas.microsoft.com/office/powerpoint/2010/main" val="31757832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21"/>
          <p:cNvSpPr/>
          <p:nvPr/>
        </p:nvSpPr>
        <p:spPr>
          <a:xfrm>
            <a:off x="0" y="3"/>
            <a:ext cx="12192000" cy="1413015"/>
          </a:xfrm>
          <a:prstGeom prst="rect">
            <a:avLst/>
          </a:prstGeom>
          <a:solidFill>
            <a:srgbClr val="F0F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da-DK" sz="3200"/>
          </a:p>
        </p:txBody>
      </p:sp>
      <p:pic>
        <p:nvPicPr>
          <p:cNvPr id="5" name="Picture 4">
            <a:extLst>
              <a:ext uri="{FF2B5EF4-FFF2-40B4-BE49-F238E27FC236}">
                <a16:creationId xmlns:a16="http://schemas.microsoft.com/office/drawing/2014/main" id="{3EA99C36-5F80-6C66-8CBA-C1B42696D856}"/>
              </a:ext>
            </a:extLst>
          </p:cNvPr>
          <p:cNvPicPr>
            <a:picLocks noChangeAspect="1"/>
          </p:cNvPicPr>
          <p:nvPr/>
        </p:nvPicPr>
        <p:blipFill>
          <a:blip r:embed="rId2"/>
          <a:stretch>
            <a:fillRect/>
          </a:stretch>
        </p:blipFill>
        <p:spPr>
          <a:xfrm>
            <a:off x="7967994" y="0"/>
            <a:ext cx="2547756" cy="6858000"/>
          </a:xfrm>
          <a:prstGeom prst="rect">
            <a:avLst/>
          </a:prstGeom>
        </p:spPr>
      </p:pic>
      <p:pic>
        <p:nvPicPr>
          <p:cNvPr id="25" name="Picture 24">
            <a:extLst>
              <a:ext uri="{FF2B5EF4-FFF2-40B4-BE49-F238E27FC236}">
                <a16:creationId xmlns:a16="http://schemas.microsoft.com/office/drawing/2014/main" id="{FE20244B-3CE0-D038-C62D-368FCEAF0C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39427" y="273183"/>
            <a:ext cx="1228896" cy="1009791"/>
          </a:xfrm>
          <a:prstGeom prst="rect">
            <a:avLst/>
          </a:prstGeom>
        </p:spPr>
      </p:pic>
      <p:sp>
        <p:nvSpPr>
          <p:cNvPr id="28" name="Title 1">
            <a:extLst>
              <a:ext uri="{FF2B5EF4-FFF2-40B4-BE49-F238E27FC236}">
                <a16:creationId xmlns:a16="http://schemas.microsoft.com/office/drawing/2014/main" id="{77C4DBA8-7DEC-8D40-5D47-DDB72F2BFEFA}"/>
              </a:ext>
            </a:extLst>
          </p:cNvPr>
          <p:cNvSpPr txBox="1">
            <a:spLocks/>
          </p:cNvSpPr>
          <p:nvPr/>
        </p:nvSpPr>
        <p:spPr>
          <a:xfrm>
            <a:off x="409988" y="259991"/>
            <a:ext cx="2677161" cy="84628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da-DK" sz="3600" b="1" dirty="0">
                <a:solidFill>
                  <a:schemeClr val="tx1">
                    <a:lumMod val="65000"/>
                    <a:lumOff val="35000"/>
                  </a:schemeClr>
                </a:solidFill>
                <a:latin typeface="Metro" panose="02000000000000000000" pitchFamily="50" charset="0"/>
              </a:rPr>
              <a:t>Servitutter</a:t>
            </a:r>
          </a:p>
        </p:txBody>
      </p:sp>
      <p:pic>
        <p:nvPicPr>
          <p:cNvPr id="38" name="Picture 37">
            <a:extLst>
              <a:ext uri="{FF2B5EF4-FFF2-40B4-BE49-F238E27FC236}">
                <a16:creationId xmlns:a16="http://schemas.microsoft.com/office/drawing/2014/main" id="{A640C69A-2FC5-9A86-5088-2CC12C6A651D}"/>
              </a:ext>
            </a:extLst>
          </p:cNvPr>
          <p:cNvPicPr>
            <a:picLocks noChangeAspect="1"/>
          </p:cNvPicPr>
          <p:nvPr/>
        </p:nvPicPr>
        <p:blipFill>
          <a:blip r:embed="rId5"/>
          <a:stretch>
            <a:fillRect/>
          </a:stretch>
        </p:blipFill>
        <p:spPr>
          <a:xfrm>
            <a:off x="3732470" y="386817"/>
            <a:ext cx="3255560" cy="3470550"/>
          </a:xfrm>
          <a:prstGeom prst="rect">
            <a:avLst/>
          </a:prstGeom>
        </p:spPr>
      </p:pic>
      <p:pic>
        <p:nvPicPr>
          <p:cNvPr id="40" name="Picture 39">
            <a:extLst>
              <a:ext uri="{FF2B5EF4-FFF2-40B4-BE49-F238E27FC236}">
                <a16:creationId xmlns:a16="http://schemas.microsoft.com/office/drawing/2014/main" id="{3BF67A8A-6DF3-BFD8-143B-BCB02834767B}"/>
              </a:ext>
            </a:extLst>
          </p:cNvPr>
          <p:cNvPicPr>
            <a:picLocks noChangeAspect="1"/>
          </p:cNvPicPr>
          <p:nvPr/>
        </p:nvPicPr>
        <p:blipFill>
          <a:blip r:embed="rId6"/>
          <a:stretch>
            <a:fillRect/>
          </a:stretch>
        </p:blipFill>
        <p:spPr>
          <a:xfrm>
            <a:off x="390239" y="2791117"/>
            <a:ext cx="3833768" cy="2632434"/>
          </a:xfrm>
          <a:prstGeom prst="rect">
            <a:avLst/>
          </a:prstGeom>
        </p:spPr>
      </p:pic>
      <p:pic>
        <p:nvPicPr>
          <p:cNvPr id="42" name="Picture 41">
            <a:extLst>
              <a:ext uri="{FF2B5EF4-FFF2-40B4-BE49-F238E27FC236}">
                <a16:creationId xmlns:a16="http://schemas.microsoft.com/office/drawing/2014/main" id="{C8125174-CA94-83BD-DE54-2FF26B0FF423}"/>
              </a:ext>
            </a:extLst>
          </p:cNvPr>
          <p:cNvPicPr>
            <a:picLocks noChangeAspect="1"/>
          </p:cNvPicPr>
          <p:nvPr/>
        </p:nvPicPr>
        <p:blipFill>
          <a:blip r:embed="rId7"/>
          <a:stretch>
            <a:fillRect/>
          </a:stretch>
        </p:blipFill>
        <p:spPr>
          <a:xfrm>
            <a:off x="4422908" y="4036084"/>
            <a:ext cx="3117248" cy="2774934"/>
          </a:xfrm>
          <a:prstGeom prst="rect">
            <a:avLst/>
          </a:prstGeom>
        </p:spPr>
      </p:pic>
      <p:pic>
        <p:nvPicPr>
          <p:cNvPr id="44" name="Picture 43">
            <a:extLst>
              <a:ext uri="{FF2B5EF4-FFF2-40B4-BE49-F238E27FC236}">
                <a16:creationId xmlns:a16="http://schemas.microsoft.com/office/drawing/2014/main" id="{CE4BAF75-A4B2-C4F7-5C3E-90C7729332A1}"/>
              </a:ext>
            </a:extLst>
          </p:cNvPr>
          <p:cNvPicPr>
            <a:picLocks noChangeAspect="1"/>
          </p:cNvPicPr>
          <p:nvPr/>
        </p:nvPicPr>
        <p:blipFill>
          <a:blip r:embed="rId8"/>
          <a:stretch>
            <a:fillRect/>
          </a:stretch>
        </p:blipFill>
        <p:spPr>
          <a:xfrm rot="19921489">
            <a:off x="1250064" y="366708"/>
            <a:ext cx="1622580" cy="6858000"/>
          </a:xfrm>
          <a:prstGeom prst="rect">
            <a:avLst/>
          </a:prstGeom>
        </p:spPr>
      </p:pic>
      <p:pic>
        <p:nvPicPr>
          <p:cNvPr id="46" name="Picture 45">
            <a:extLst>
              <a:ext uri="{FF2B5EF4-FFF2-40B4-BE49-F238E27FC236}">
                <a16:creationId xmlns:a16="http://schemas.microsoft.com/office/drawing/2014/main" id="{1DD94003-C24E-8762-DBC3-C28E44747430}"/>
              </a:ext>
            </a:extLst>
          </p:cNvPr>
          <p:cNvPicPr>
            <a:picLocks noChangeAspect="1"/>
          </p:cNvPicPr>
          <p:nvPr/>
        </p:nvPicPr>
        <p:blipFill>
          <a:blip r:embed="rId9"/>
          <a:stretch>
            <a:fillRect/>
          </a:stretch>
        </p:blipFill>
        <p:spPr>
          <a:xfrm rot="19938207">
            <a:off x="3046624" y="259138"/>
            <a:ext cx="1630181" cy="6858000"/>
          </a:xfrm>
          <a:prstGeom prst="rect">
            <a:avLst/>
          </a:prstGeom>
        </p:spPr>
      </p:pic>
      <p:pic>
        <p:nvPicPr>
          <p:cNvPr id="48" name="Picture 47">
            <a:extLst>
              <a:ext uri="{FF2B5EF4-FFF2-40B4-BE49-F238E27FC236}">
                <a16:creationId xmlns:a16="http://schemas.microsoft.com/office/drawing/2014/main" id="{3AC88841-7942-C534-974E-F91888DC06D2}"/>
              </a:ext>
            </a:extLst>
          </p:cNvPr>
          <p:cNvPicPr>
            <a:picLocks noChangeAspect="1"/>
          </p:cNvPicPr>
          <p:nvPr/>
        </p:nvPicPr>
        <p:blipFill>
          <a:blip r:embed="rId10"/>
          <a:stretch>
            <a:fillRect/>
          </a:stretch>
        </p:blipFill>
        <p:spPr>
          <a:xfrm rot="19932054">
            <a:off x="4895106" y="123628"/>
            <a:ext cx="1654272" cy="6858000"/>
          </a:xfrm>
          <a:prstGeom prst="rect">
            <a:avLst/>
          </a:prstGeom>
        </p:spPr>
      </p:pic>
      <p:pic>
        <p:nvPicPr>
          <p:cNvPr id="50" name="Picture 49">
            <a:extLst>
              <a:ext uri="{FF2B5EF4-FFF2-40B4-BE49-F238E27FC236}">
                <a16:creationId xmlns:a16="http://schemas.microsoft.com/office/drawing/2014/main" id="{97543D87-3E35-6B12-F000-95154A21B352}"/>
              </a:ext>
            </a:extLst>
          </p:cNvPr>
          <p:cNvPicPr>
            <a:picLocks noChangeAspect="1"/>
          </p:cNvPicPr>
          <p:nvPr/>
        </p:nvPicPr>
        <p:blipFill>
          <a:blip r:embed="rId11"/>
          <a:stretch>
            <a:fillRect/>
          </a:stretch>
        </p:blipFill>
        <p:spPr>
          <a:xfrm rot="19946308">
            <a:off x="6855907" y="251718"/>
            <a:ext cx="1653413" cy="6858000"/>
          </a:xfrm>
          <a:prstGeom prst="rect">
            <a:avLst/>
          </a:prstGeom>
        </p:spPr>
      </p:pic>
      <p:pic>
        <p:nvPicPr>
          <p:cNvPr id="52" name="Picture 51">
            <a:extLst>
              <a:ext uri="{FF2B5EF4-FFF2-40B4-BE49-F238E27FC236}">
                <a16:creationId xmlns:a16="http://schemas.microsoft.com/office/drawing/2014/main" id="{6FADF4DC-9ADF-1900-96E8-1ABC22BDAD66}"/>
              </a:ext>
            </a:extLst>
          </p:cNvPr>
          <p:cNvPicPr>
            <a:picLocks noChangeAspect="1"/>
          </p:cNvPicPr>
          <p:nvPr/>
        </p:nvPicPr>
        <p:blipFill>
          <a:blip r:embed="rId12"/>
          <a:stretch>
            <a:fillRect/>
          </a:stretch>
        </p:blipFill>
        <p:spPr>
          <a:xfrm rot="19960927">
            <a:off x="8640981" y="64250"/>
            <a:ext cx="1741848" cy="6858000"/>
          </a:xfrm>
          <a:prstGeom prst="rect">
            <a:avLst/>
          </a:prstGeom>
        </p:spPr>
      </p:pic>
      <p:pic>
        <p:nvPicPr>
          <p:cNvPr id="53" name="Picture 52">
            <a:extLst>
              <a:ext uri="{FF2B5EF4-FFF2-40B4-BE49-F238E27FC236}">
                <a16:creationId xmlns:a16="http://schemas.microsoft.com/office/drawing/2014/main" id="{6E8D7653-41F2-60A5-5CED-63C6BDE75B8E}"/>
              </a:ext>
            </a:extLst>
          </p:cNvPr>
          <p:cNvPicPr>
            <a:picLocks noChangeAspect="1"/>
          </p:cNvPicPr>
          <p:nvPr/>
        </p:nvPicPr>
        <p:blipFill>
          <a:blip r:embed="rId13"/>
          <a:stretch>
            <a:fillRect/>
          </a:stretch>
        </p:blipFill>
        <p:spPr>
          <a:xfrm rot="1613021">
            <a:off x="8587638" y="1904656"/>
            <a:ext cx="2533595" cy="3566966"/>
          </a:xfrm>
          <a:prstGeom prst="rect">
            <a:avLst/>
          </a:prstGeom>
        </p:spPr>
      </p:pic>
      <p:sp>
        <p:nvSpPr>
          <p:cNvPr id="54" name="TextBox 53">
            <a:extLst>
              <a:ext uri="{FF2B5EF4-FFF2-40B4-BE49-F238E27FC236}">
                <a16:creationId xmlns:a16="http://schemas.microsoft.com/office/drawing/2014/main" id="{B5914F4F-9849-0F6C-7B56-4C55F3A6099A}"/>
              </a:ext>
            </a:extLst>
          </p:cNvPr>
          <p:cNvSpPr txBox="1"/>
          <p:nvPr/>
        </p:nvSpPr>
        <p:spPr>
          <a:xfrm>
            <a:off x="823422" y="1300483"/>
            <a:ext cx="8077298" cy="3724096"/>
          </a:xfrm>
          <a:prstGeom prst="rect">
            <a:avLst/>
          </a:prstGeom>
          <a:solidFill>
            <a:schemeClr val="accent2">
              <a:lumMod val="75000"/>
            </a:schemeClr>
          </a:solidFill>
        </p:spPr>
        <p:txBody>
          <a:bodyPr wrap="square" rtlCol="0">
            <a:spAutoFit/>
          </a:bodyPr>
          <a:lstStyle/>
          <a:p>
            <a:endParaRPr lang="da-DK" sz="2400" b="1" dirty="0">
              <a:solidFill>
                <a:schemeClr val="bg1">
                  <a:lumMod val="85000"/>
                </a:schemeClr>
              </a:solidFill>
            </a:endParaRPr>
          </a:p>
          <a:p>
            <a:r>
              <a:rPr lang="da-DK" sz="2400" b="1" dirty="0">
                <a:solidFill>
                  <a:schemeClr val="bg1">
                    <a:lumMod val="85000"/>
                  </a:schemeClr>
                </a:solidFill>
              </a:rPr>
              <a:t>Højdebegrænsning</a:t>
            </a:r>
          </a:p>
          <a:p>
            <a:r>
              <a:rPr lang="da-DK" sz="2400" dirty="0">
                <a:solidFill>
                  <a:schemeClr val="bg1">
                    <a:lumMod val="85000"/>
                  </a:schemeClr>
                </a:solidFill>
              </a:rPr>
              <a:t>	</a:t>
            </a:r>
            <a:r>
              <a:rPr lang="da-DK" sz="1600" dirty="0">
                <a:solidFill>
                  <a:schemeClr val="bg1">
                    <a:lumMod val="85000"/>
                  </a:schemeClr>
                </a:solidFill>
              </a:rPr>
              <a:t>- Minimering af risiko for større objekter på sporet</a:t>
            </a:r>
          </a:p>
          <a:p>
            <a:r>
              <a:rPr lang="da-DK" sz="1600" dirty="0">
                <a:solidFill>
                  <a:schemeClr val="bg1">
                    <a:lumMod val="85000"/>
                  </a:schemeClr>
                </a:solidFill>
              </a:rPr>
              <a:t>	- Bestemmelser for at undgå at personer uforvarende kommer ind på Metroens spor</a:t>
            </a:r>
          </a:p>
          <a:p>
            <a:r>
              <a:rPr lang="da-DK" sz="2400" b="1" dirty="0">
                <a:solidFill>
                  <a:schemeClr val="bg1">
                    <a:lumMod val="85000"/>
                  </a:schemeClr>
                </a:solidFill>
              </a:rPr>
              <a:t>Dybdebegrænsning</a:t>
            </a:r>
          </a:p>
          <a:p>
            <a:r>
              <a:rPr lang="da-DK" sz="2400" dirty="0">
                <a:solidFill>
                  <a:schemeClr val="bg1">
                    <a:lumMod val="85000"/>
                  </a:schemeClr>
                </a:solidFill>
              </a:rPr>
              <a:t>	</a:t>
            </a:r>
            <a:r>
              <a:rPr lang="da-DK" sz="1400" dirty="0">
                <a:solidFill>
                  <a:schemeClr val="bg1">
                    <a:lumMod val="85000"/>
                  </a:schemeClr>
                </a:solidFill>
              </a:rPr>
              <a:t>- Gravearbejde, boring, fundering og </a:t>
            </a:r>
            <a:r>
              <a:rPr lang="da-DK" sz="1400" dirty="0" err="1">
                <a:solidFill>
                  <a:schemeClr val="bg1">
                    <a:lumMod val="85000"/>
                  </a:schemeClr>
                </a:solidFill>
              </a:rPr>
              <a:t>pæleramning</a:t>
            </a:r>
            <a:endParaRPr lang="da-DK" sz="1400" dirty="0">
              <a:solidFill>
                <a:schemeClr val="bg1">
                  <a:lumMod val="85000"/>
                </a:schemeClr>
              </a:solidFill>
            </a:endParaRPr>
          </a:p>
          <a:p>
            <a:r>
              <a:rPr lang="da-DK" sz="1400" dirty="0">
                <a:solidFill>
                  <a:schemeClr val="bg1">
                    <a:lumMod val="85000"/>
                  </a:schemeClr>
                </a:solidFill>
              </a:rPr>
              <a:t>	- Fremmede ledninger</a:t>
            </a:r>
          </a:p>
          <a:p>
            <a:endParaRPr lang="da-DK" sz="1400" dirty="0">
              <a:solidFill>
                <a:schemeClr val="bg1">
                  <a:lumMod val="85000"/>
                </a:schemeClr>
              </a:solidFill>
            </a:endParaRPr>
          </a:p>
          <a:p>
            <a:r>
              <a:rPr lang="da-DK" sz="2400" b="1" dirty="0">
                <a:solidFill>
                  <a:schemeClr val="bg1">
                    <a:lumMod val="85000"/>
                  </a:schemeClr>
                </a:solidFill>
              </a:rPr>
              <a:t>Beplantninger</a:t>
            </a:r>
          </a:p>
          <a:p>
            <a:r>
              <a:rPr lang="da-DK" sz="2400" b="1" dirty="0">
                <a:solidFill>
                  <a:schemeClr val="bg1">
                    <a:lumMod val="85000"/>
                  </a:schemeClr>
                </a:solidFill>
              </a:rPr>
              <a:t>Vibrationer</a:t>
            </a:r>
          </a:p>
          <a:p>
            <a:r>
              <a:rPr lang="da-DK" sz="2400" dirty="0">
                <a:solidFill>
                  <a:schemeClr val="bg1">
                    <a:lumMod val="85000"/>
                  </a:schemeClr>
                </a:solidFill>
              </a:rPr>
              <a:t> </a:t>
            </a:r>
          </a:p>
        </p:txBody>
      </p:sp>
    </p:spTree>
    <p:extLst>
      <p:ext uri="{BB962C8B-B14F-4D97-AF65-F5344CB8AC3E}">
        <p14:creationId xmlns:p14="http://schemas.microsoft.com/office/powerpoint/2010/main" val="17316728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21"/>
          <p:cNvSpPr/>
          <p:nvPr/>
        </p:nvSpPr>
        <p:spPr>
          <a:xfrm>
            <a:off x="0" y="3"/>
            <a:ext cx="12192000" cy="1413015"/>
          </a:xfrm>
          <a:prstGeom prst="rect">
            <a:avLst/>
          </a:prstGeom>
          <a:solidFill>
            <a:srgbClr val="F0F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da-DK" sz="3200"/>
          </a:p>
        </p:txBody>
      </p:sp>
      <p:pic>
        <p:nvPicPr>
          <p:cNvPr id="5" name="Picture 4">
            <a:extLst>
              <a:ext uri="{FF2B5EF4-FFF2-40B4-BE49-F238E27FC236}">
                <a16:creationId xmlns:a16="http://schemas.microsoft.com/office/drawing/2014/main" id="{3EA99C36-5F80-6C66-8CBA-C1B42696D856}"/>
              </a:ext>
            </a:extLst>
          </p:cNvPr>
          <p:cNvPicPr>
            <a:picLocks noChangeAspect="1"/>
          </p:cNvPicPr>
          <p:nvPr/>
        </p:nvPicPr>
        <p:blipFill>
          <a:blip r:embed="rId2"/>
          <a:stretch>
            <a:fillRect/>
          </a:stretch>
        </p:blipFill>
        <p:spPr>
          <a:xfrm>
            <a:off x="7967994" y="0"/>
            <a:ext cx="2547756" cy="6858000"/>
          </a:xfrm>
          <a:prstGeom prst="rect">
            <a:avLst/>
          </a:prstGeom>
        </p:spPr>
      </p:pic>
      <p:pic>
        <p:nvPicPr>
          <p:cNvPr id="3" name="Picture 2">
            <a:extLst>
              <a:ext uri="{FF2B5EF4-FFF2-40B4-BE49-F238E27FC236}">
                <a16:creationId xmlns:a16="http://schemas.microsoft.com/office/drawing/2014/main" id="{369E0FB0-7AE3-1A21-BE29-B243495725B3}"/>
              </a:ext>
            </a:extLst>
          </p:cNvPr>
          <p:cNvPicPr>
            <a:picLocks noChangeAspect="1"/>
          </p:cNvPicPr>
          <p:nvPr/>
        </p:nvPicPr>
        <p:blipFill>
          <a:blip r:embed="rId3"/>
          <a:stretch>
            <a:fillRect/>
          </a:stretch>
        </p:blipFill>
        <p:spPr>
          <a:xfrm>
            <a:off x="4958058" y="4005942"/>
            <a:ext cx="2667372" cy="2772162"/>
          </a:xfrm>
          <a:prstGeom prst="rect">
            <a:avLst/>
          </a:prstGeom>
        </p:spPr>
      </p:pic>
      <p:pic>
        <p:nvPicPr>
          <p:cNvPr id="8" name="Picture 7">
            <a:extLst>
              <a:ext uri="{FF2B5EF4-FFF2-40B4-BE49-F238E27FC236}">
                <a16:creationId xmlns:a16="http://schemas.microsoft.com/office/drawing/2014/main" id="{E0BEE3EC-2B6D-5492-7783-FD06970DA6B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525" b="94754" l="9091" r="98419">
                        <a14:foregroundMark x1="94466" y1="14098" x2="91700" y2="11148"/>
                        <a14:foregroundMark x1="91139" y1="14312" x2="88933" y2="12787"/>
                        <a14:foregroundMark x1="94071" y1="14754" x2="93978" y2="14774"/>
                        <a14:foregroundMark x1="92960" y1="30122" x2="90909" y2="75082"/>
                        <a14:foregroundMark x1="93252" y1="23720" x2="93027" y2="28663"/>
                        <a14:foregroundMark x1="90909" y1="75082" x2="90909" y2="22106"/>
                        <a14:foregroundMark x1="91102" y1="22357" x2="95257" y2="87213"/>
                        <a14:foregroundMark x1="94199" y1="30191" x2="94079" y2="23720"/>
                        <a14:foregroundMark x1="95257" y1="87213" x2="94228" y2="31775"/>
                        <a14:foregroundMark x1="93301" y1="30566" x2="89328" y2="68197"/>
                        <a14:foregroundMark x1="94024" y1="23720" x2="93445" y2="29208"/>
                        <a14:foregroundMark x1="87826" y1="14312" x2="87747" y2="11475"/>
                        <a14:foregroundMark x1="89328" y1="68197" x2="88033" y2="21733"/>
                        <a14:foregroundMark x1="88351" y1="21319" x2="90119" y2="50164"/>
                        <a14:foregroundMark x1="87747" y1="11475" x2="87921" y2="14312"/>
                        <a14:foregroundMark x1="90119" y1="50164" x2="85375" y2="89508"/>
                        <a14:foregroundMark x1="94766" y1="30930" x2="95257" y2="27869"/>
                        <a14:foregroundMark x1="85375" y1="89508" x2="94561" y2="32208"/>
                        <a14:foregroundMark x1="95479" y1="33405" x2="96047" y2="47541"/>
                        <a14:foregroundMark x1="95257" y1="27869" x2="95414" y2="31774"/>
                        <a14:foregroundMark x1="96047" y1="47541" x2="92885" y2="40984"/>
                        <a14:foregroundMark x1="94856" y1="14471" x2="95652" y2="14754"/>
                        <a14:foregroundMark x1="93282" y1="14312" x2="86252" y2="11475"/>
                        <a14:foregroundMark x1="94418" y1="14771" x2="93623" y2="14450"/>
                        <a14:foregroundMark x1="97284" y1="15927" x2="96778" y2="15723"/>
                        <a14:foregroundMark x1="97628" y1="16066" x2="97465" y2="16000"/>
                        <a14:foregroundMark x1="86166" y1="9508" x2="91696" y2="10100"/>
                        <a14:foregroundMark x1="92095" y1="40000" x2="85375" y2="38361"/>
                        <a14:foregroundMark x1="95652" y1="42295" x2="96443" y2="38361"/>
                        <a14:foregroundMark x1="94862" y1="94754" x2="88142" y2="91475"/>
                        <a14:foregroundMark x1="98024" y1="93115" x2="96047" y2="88525"/>
                        <a14:backgroundMark x1="85771" y1="19016" x2="90119" y2="19016"/>
                        <a14:backgroundMark x1="97233" y1="19016" x2="88538" y2="19016"/>
                        <a14:backgroundMark x1="83004" y1="13443" x2="82609" y2="9180"/>
                        <a14:backgroundMark x1="83399" y1="10164" x2="83399" y2="11475"/>
                        <a14:backgroundMark x1="98419" y1="17377" x2="98419" y2="17377"/>
                        <a14:backgroundMark x1="98814" y1="17049" x2="98419" y2="17377"/>
                        <a14:backgroundMark x1="98419" y1="9180" x2="98419" y2="11803"/>
                        <a14:backgroundMark x1="98024" y1="17705" x2="97628" y2="16393"/>
                        <a14:backgroundMark x1="96443" y1="33115" x2="95257" y2="33115"/>
                      </a14:backgroundRemoval>
                    </a14:imgEffect>
                  </a14:imgLayer>
                </a14:imgProps>
              </a:ext>
            </a:extLst>
          </a:blip>
          <a:stretch>
            <a:fillRect/>
          </a:stretch>
        </p:blipFill>
        <p:spPr>
          <a:xfrm>
            <a:off x="5468011" y="523470"/>
            <a:ext cx="2410161" cy="2905530"/>
          </a:xfrm>
          <a:prstGeom prst="rect">
            <a:avLst/>
          </a:prstGeom>
        </p:spPr>
      </p:pic>
      <p:pic>
        <p:nvPicPr>
          <p:cNvPr id="6" name="Picture 5">
            <a:extLst>
              <a:ext uri="{FF2B5EF4-FFF2-40B4-BE49-F238E27FC236}">
                <a16:creationId xmlns:a16="http://schemas.microsoft.com/office/drawing/2014/main" id="{61303533-4FE5-38E1-F47F-AD976729CFE9}"/>
              </a:ext>
            </a:extLst>
          </p:cNvPr>
          <p:cNvPicPr>
            <a:picLocks noChangeAspect="1"/>
          </p:cNvPicPr>
          <p:nvPr/>
        </p:nvPicPr>
        <p:blipFill>
          <a:blip r:embed="rId6"/>
          <a:stretch>
            <a:fillRect/>
          </a:stretch>
        </p:blipFill>
        <p:spPr>
          <a:xfrm>
            <a:off x="3304717" y="2796098"/>
            <a:ext cx="2553056" cy="2419688"/>
          </a:xfrm>
          <a:prstGeom prst="rect">
            <a:avLst/>
          </a:prstGeom>
        </p:spPr>
      </p:pic>
      <p:cxnSp>
        <p:nvCxnSpPr>
          <p:cNvPr id="10" name="Straight Arrow Connector 9">
            <a:extLst>
              <a:ext uri="{FF2B5EF4-FFF2-40B4-BE49-F238E27FC236}">
                <a16:creationId xmlns:a16="http://schemas.microsoft.com/office/drawing/2014/main" id="{35146A4A-837E-0171-D3D9-E037240B90B3}"/>
              </a:ext>
            </a:extLst>
          </p:cNvPr>
          <p:cNvCxnSpPr>
            <a:cxnSpLocks/>
          </p:cNvCxnSpPr>
          <p:nvPr/>
        </p:nvCxnSpPr>
        <p:spPr>
          <a:xfrm flipV="1">
            <a:off x="7314800" y="1098958"/>
            <a:ext cx="1527196" cy="816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A55F395-8913-D089-0823-A90E04EE18F7}"/>
              </a:ext>
            </a:extLst>
          </p:cNvPr>
          <p:cNvCxnSpPr>
            <a:cxnSpLocks/>
          </p:cNvCxnSpPr>
          <p:nvPr/>
        </p:nvCxnSpPr>
        <p:spPr>
          <a:xfrm flipV="1">
            <a:off x="5459147" y="3014761"/>
            <a:ext cx="3718409" cy="13996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99D353C-4D30-0CB3-F0B5-7E26FBC2237E}"/>
              </a:ext>
            </a:extLst>
          </p:cNvPr>
          <p:cNvCxnSpPr>
            <a:cxnSpLocks/>
          </p:cNvCxnSpPr>
          <p:nvPr/>
        </p:nvCxnSpPr>
        <p:spPr>
          <a:xfrm>
            <a:off x="7155121" y="5784883"/>
            <a:ext cx="2123650" cy="1796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30EFE843-B38B-CDDC-FF8C-4F41694B4F2B}"/>
              </a:ext>
            </a:extLst>
          </p:cNvPr>
          <p:cNvPicPr>
            <a:picLocks noChangeAspect="1"/>
          </p:cNvPicPr>
          <p:nvPr/>
        </p:nvPicPr>
        <p:blipFill>
          <a:blip r:embed="rId7"/>
          <a:stretch>
            <a:fillRect/>
          </a:stretch>
        </p:blipFill>
        <p:spPr>
          <a:xfrm>
            <a:off x="4834744" y="5434449"/>
            <a:ext cx="962159" cy="266737"/>
          </a:xfrm>
          <a:prstGeom prst="rect">
            <a:avLst/>
          </a:prstGeom>
        </p:spPr>
      </p:pic>
      <p:pic>
        <p:nvPicPr>
          <p:cNvPr id="20" name="Picture 19">
            <a:extLst>
              <a:ext uri="{FF2B5EF4-FFF2-40B4-BE49-F238E27FC236}">
                <a16:creationId xmlns:a16="http://schemas.microsoft.com/office/drawing/2014/main" id="{EF818974-4884-4F38-623B-1D4FA77C4ADE}"/>
              </a:ext>
            </a:extLst>
          </p:cNvPr>
          <p:cNvPicPr>
            <a:picLocks noChangeAspect="1"/>
          </p:cNvPicPr>
          <p:nvPr/>
        </p:nvPicPr>
        <p:blipFill>
          <a:blip r:embed="rId8"/>
          <a:stretch>
            <a:fillRect/>
          </a:stretch>
        </p:blipFill>
        <p:spPr>
          <a:xfrm>
            <a:off x="4066823" y="3357930"/>
            <a:ext cx="1028844" cy="304843"/>
          </a:xfrm>
          <a:prstGeom prst="rect">
            <a:avLst/>
          </a:prstGeom>
        </p:spPr>
      </p:pic>
      <p:pic>
        <p:nvPicPr>
          <p:cNvPr id="23" name="Picture 22">
            <a:extLst>
              <a:ext uri="{FF2B5EF4-FFF2-40B4-BE49-F238E27FC236}">
                <a16:creationId xmlns:a16="http://schemas.microsoft.com/office/drawing/2014/main" id="{0CFDBFA4-6768-0DB4-BC91-0D905CD69ECA}"/>
              </a:ext>
            </a:extLst>
          </p:cNvPr>
          <p:cNvPicPr>
            <a:picLocks noChangeAspect="1"/>
          </p:cNvPicPr>
          <p:nvPr/>
        </p:nvPicPr>
        <p:blipFill>
          <a:blip r:embed="rId9"/>
          <a:stretch>
            <a:fillRect/>
          </a:stretch>
        </p:blipFill>
        <p:spPr>
          <a:xfrm>
            <a:off x="4152560" y="1618055"/>
            <a:ext cx="1705213" cy="276264"/>
          </a:xfrm>
          <a:prstGeom prst="rect">
            <a:avLst/>
          </a:prstGeom>
        </p:spPr>
      </p:pic>
      <p:pic>
        <p:nvPicPr>
          <p:cNvPr id="25" name="Picture 24">
            <a:extLst>
              <a:ext uri="{FF2B5EF4-FFF2-40B4-BE49-F238E27FC236}">
                <a16:creationId xmlns:a16="http://schemas.microsoft.com/office/drawing/2014/main" id="{FE20244B-3CE0-D038-C62D-368FCEAF0C8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739427" y="273183"/>
            <a:ext cx="1228896" cy="1009791"/>
          </a:xfrm>
          <a:prstGeom prst="rect">
            <a:avLst/>
          </a:prstGeom>
        </p:spPr>
      </p:pic>
      <p:pic>
        <p:nvPicPr>
          <p:cNvPr id="1026" name="Picture 2" descr="Ledning 1.5 x 10,8 m EU, køb nu til 353.60 DKK - Billigkoste.dk">
            <a:extLst>
              <a:ext uri="{FF2B5EF4-FFF2-40B4-BE49-F238E27FC236}">
                <a16:creationId xmlns:a16="http://schemas.microsoft.com/office/drawing/2014/main" id="{B6A45187-5A8C-65D9-AAFB-ED9167EE56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012" y="1751239"/>
            <a:ext cx="2254164" cy="1606691"/>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77C4DBA8-7DEC-8D40-5D47-DDB72F2BFEFA}"/>
              </a:ext>
            </a:extLst>
          </p:cNvPr>
          <p:cNvSpPr txBox="1">
            <a:spLocks/>
          </p:cNvSpPr>
          <p:nvPr/>
        </p:nvSpPr>
        <p:spPr>
          <a:xfrm>
            <a:off x="409988" y="259991"/>
            <a:ext cx="4224283" cy="84628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da-DK" sz="3600" b="1" dirty="0">
                <a:solidFill>
                  <a:schemeClr val="tx1">
                    <a:lumMod val="65000"/>
                    <a:lumOff val="35000"/>
                  </a:schemeClr>
                </a:solidFill>
                <a:latin typeface="Metro" panose="02000000000000000000" pitchFamily="50" charset="0"/>
              </a:rPr>
              <a:t>Miljøer &amp; artefakter</a:t>
            </a:r>
          </a:p>
        </p:txBody>
      </p:sp>
      <p:pic>
        <p:nvPicPr>
          <p:cNvPr id="34" name="Picture 33">
            <a:extLst>
              <a:ext uri="{FF2B5EF4-FFF2-40B4-BE49-F238E27FC236}">
                <a16:creationId xmlns:a16="http://schemas.microsoft.com/office/drawing/2014/main" id="{7A30E063-F751-2289-D3F5-08C4BE448376}"/>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807535" y="2796098"/>
            <a:ext cx="1219507" cy="2070327"/>
          </a:xfrm>
          <a:prstGeom prst="rect">
            <a:avLst/>
          </a:prstGeom>
        </p:spPr>
      </p:pic>
      <p:pic>
        <p:nvPicPr>
          <p:cNvPr id="36" name="Picture 35">
            <a:extLst>
              <a:ext uri="{FF2B5EF4-FFF2-40B4-BE49-F238E27FC236}">
                <a16:creationId xmlns:a16="http://schemas.microsoft.com/office/drawing/2014/main" id="{B44CAB93-96DE-66ED-D8AD-978CEB986CD5}"/>
              </a:ext>
            </a:extLst>
          </p:cNvPr>
          <p:cNvPicPr>
            <a:picLocks noChangeAspect="1"/>
          </p:cNvPicPr>
          <p:nvPr/>
        </p:nvPicPr>
        <p:blipFill>
          <a:blip r:embed="rId15"/>
          <a:stretch>
            <a:fillRect/>
          </a:stretch>
        </p:blipFill>
        <p:spPr>
          <a:xfrm>
            <a:off x="305362" y="4815151"/>
            <a:ext cx="2370673" cy="1890599"/>
          </a:xfrm>
          <a:prstGeom prst="rect">
            <a:avLst/>
          </a:prstGeom>
        </p:spPr>
      </p:pic>
      <p:sp>
        <p:nvSpPr>
          <p:cNvPr id="2" name="Title 1">
            <a:extLst>
              <a:ext uri="{FF2B5EF4-FFF2-40B4-BE49-F238E27FC236}">
                <a16:creationId xmlns:a16="http://schemas.microsoft.com/office/drawing/2014/main" id="{D127FFC4-B963-12D9-D287-BCDC957C2364}"/>
              </a:ext>
            </a:extLst>
          </p:cNvPr>
          <p:cNvSpPr txBox="1">
            <a:spLocks/>
          </p:cNvSpPr>
          <p:nvPr/>
        </p:nvSpPr>
        <p:spPr>
          <a:xfrm rot="993005">
            <a:off x="2650491" y="4779388"/>
            <a:ext cx="1857935" cy="84685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1800" b="1" dirty="0">
                <a:solidFill>
                  <a:srgbClr val="EB3755"/>
                </a:solidFill>
                <a:latin typeface="Metro" panose="02000000000000000000" pitchFamily="50" charset="0"/>
              </a:rPr>
              <a:t>Armeringsnet!</a:t>
            </a:r>
          </a:p>
        </p:txBody>
      </p:sp>
      <p:sp>
        <p:nvSpPr>
          <p:cNvPr id="4" name="Title 1">
            <a:extLst>
              <a:ext uri="{FF2B5EF4-FFF2-40B4-BE49-F238E27FC236}">
                <a16:creationId xmlns:a16="http://schemas.microsoft.com/office/drawing/2014/main" id="{47FE220D-B4B0-83DF-0ADF-9B94C6BB4A49}"/>
              </a:ext>
            </a:extLst>
          </p:cNvPr>
          <p:cNvSpPr txBox="1">
            <a:spLocks/>
          </p:cNvSpPr>
          <p:nvPr/>
        </p:nvSpPr>
        <p:spPr>
          <a:xfrm rot="21202905">
            <a:off x="4473896" y="1699870"/>
            <a:ext cx="2068723" cy="877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1800" b="1" dirty="0">
                <a:solidFill>
                  <a:srgbClr val="EB3755"/>
                </a:solidFill>
                <a:latin typeface="Metro" panose="02000000000000000000" pitchFamily="50" charset="0"/>
              </a:rPr>
              <a:t>Søjler skal friholdes!</a:t>
            </a:r>
          </a:p>
        </p:txBody>
      </p:sp>
    </p:spTree>
    <p:extLst>
      <p:ext uri="{BB962C8B-B14F-4D97-AF65-F5344CB8AC3E}">
        <p14:creationId xmlns:p14="http://schemas.microsoft.com/office/powerpoint/2010/main" val="29228292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FEBC347-1362-D191-D39C-3F4A1D240058}"/>
              </a:ext>
            </a:extLst>
          </p:cNvPr>
          <p:cNvGrpSpPr/>
          <p:nvPr/>
        </p:nvGrpSpPr>
        <p:grpSpPr>
          <a:xfrm>
            <a:off x="9196912" y="1374835"/>
            <a:ext cx="2556614" cy="2407899"/>
            <a:chOff x="7971687" y="1121515"/>
            <a:chExt cx="2556614" cy="2407899"/>
          </a:xfrm>
        </p:grpSpPr>
        <p:pic>
          <p:nvPicPr>
            <p:cNvPr id="9" name="Content Placeholder 6" descr="A picture containing text&#10;&#10;Description automatically generated">
              <a:extLst>
                <a:ext uri="{FF2B5EF4-FFF2-40B4-BE49-F238E27FC236}">
                  <a16:creationId xmlns:a16="http://schemas.microsoft.com/office/drawing/2014/main" id="{5AAE6657-B3DD-8695-419A-C7016843EA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54042" y="1185126"/>
              <a:ext cx="2474259" cy="2344288"/>
            </a:xfrm>
            <a:prstGeom prst="rect">
              <a:avLst/>
            </a:prstGeom>
          </p:spPr>
        </p:pic>
        <p:sp>
          <p:nvSpPr>
            <p:cNvPr id="10" name="Rectangle 9">
              <a:extLst>
                <a:ext uri="{FF2B5EF4-FFF2-40B4-BE49-F238E27FC236}">
                  <a16:creationId xmlns:a16="http://schemas.microsoft.com/office/drawing/2014/main" id="{C7512A04-696D-BD6C-8182-DDA5F3C81C45}"/>
                </a:ext>
              </a:extLst>
            </p:cNvPr>
            <p:cNvSpPr/>
            <p:nvPr/>
          </p:nvSpPr>
          <p:spPr>
            <a:xfrm>
              <a:off x="7971687" y="1121515"/>
              <a:ext cx="385482" cy="38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Picture 5">
            <a:extLst>
              <a:ext uri="{FF2B5EF4-FFF2-40B4-BE49-F238E27FC236}">
                <a16:creationId xmlns:a16="http://schemas.microsoft.com/office/drawing/2014/main" id="{2FD56835-AA45-A634-020A-95FE14A2B4E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64132" y="3782734"/>
            <a:ext cx="1936480" cy="1866902"/>
          </a:xfrm>
          <a:prstGeom prst="rect">
            <a:avLst/>
          </a:prstGeom>
        </p:spPr>
      </p:pic>
      <p:grpSp>
        <p:nvGrpSpPr>
          <p:cNvPr id="11" name="Group 10">
            <a:extLst>
              <a:ext uri="{FF2B5EF4-FFF2-40B4-BE49-F238E27FC236}">
                <a16:creationId xmlns:a16="http://schemas.microsoft.com/office/drawing/2014/main" id="{2645E816-994D-7B9B-002E-7C35B5B0BAF8}"/>
              </a:ext>
            </a:extLst>
          </p:cNvPr>
          <p:cNvGrpSpPr/>
          <p:nvPr/>
        </p:nvGrpSpPr>
        <p:grpSpPr>
          <a:xfrm>
            <a:off x="6238076" y="2493990"/>
            <a:ext cx="2330824" cy="2070847"/>
            <a:chOff x="4371788" y="731214"/>
            <a:chExt cx="2330824" cy="2070847"/>
          </a:xfrm>
        </p:grpSpPr>
        <p:pic>
          <p:nvPicPr>
            <p:cNvPr id="12" name="Picture 11" descr="A picture containing text&#10;&#10;Description automatically generated">
              <a:extLst>
                <a:ext uri="{FF2B5EF4-FFF2-40B4-BE49-F238E27FC236}">
                  <a16:creationId xmlns:a16="http://schemas.microsoft.com/office/drawing/2014/main" id="{EF7CED7A-70AE-E064-11D2-053D7F2C30C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84700" y="877420"/>
              <a:ext cx="1905000" cy="1795930"/>
            </a:xfrm>
            <a:prstGeom prst="rect">
              <a:avLst/>
            </a:prstGeom>
          </p:spPr>
        </p:pic>
        <p:sp>
          <p:nvSpPr>
            <p:cNvPr id="13" name="Freeform: Shape 12">
              <a:extLst>
                <a:ext uri="{FF2B5EF4-FFF2-40B4-BE49-F238E27FC236}">
                  <a16:creationId xmlns:a16="http://schemas.microsoft.com/office/drawing/2014/main" id="{85E20089-D6FE-4DF1-0002-86ADEFE6BAAC}"/>
                </a:ext>
              </a:extLst>
            </p:cNvPr>
            <p:cNvSpPr/>
            <p:nvPr/>
          </p:nvSpPr>
          <p:spPr>
            <a:xfrm>
              <a:off x="4371788" y="731214"/>
              <a:ext cx="2330824" cy="2070847"/>
            </a:xfrm>
            <a:custGeom>
              <a:avLst/>
              <a:gdLst>
                <a:gd name="connsiteX0" fmla="*/ 322730 w 2330824"/>
                <a:gd name="connsiteY0" fmla="*/ 493059 h 2070847"/>
                <a:gd name="connsiteX1" fmla="*/ 8965 w 2330824"/>
                <a:gd name="connsiteY1" fmla="*/ 762000 h 2070847"/>
                <a:gd name="connsiteX2" fmla="*/ 0 w 2330824"/>
                <a:gd name="connsiteY2" fmla="*/ 0 h 2070847"/>
                <a:gd name="connsiteX3" fmla="*/ 2330824 w 2330824"/>
                <a:gd name="connsiteY3" fmla="*/ 26894 h 2070847"/>
                <a:gd name="connsiteX4" fmla="*/ 2115671 w 2330824"/>
                <a:gd name="connsiteY4" fmla="*/ 2052918 h 2070847"/>
                <a:gd name="connsiteX5" fmla="*/ 1721224 w 2330824"/>
                <a:gd name="connsiteY5" fmla="*/ 2070847 h 2070847"/>
                <a:gd name="connsiteX6" fmla="*/ 1775012 w 2330824"/>
                <a:gd name="connsiteY6" fmla="*/ 1757083 h 2070847"/>
                <a:gd name="connsiteX7" fmla="*/ 2079812 w 2330824"/>
                <a:gd name="connsiteY7" fmla="*/ 1398494 h 2070847"/>
                <a:gd name="connsiteX8" fmla="*/ 2017059 w 2330824"/>
                <a:gd name="connsiteY8" fmla="*/ 591671 h 2070847"/>
                <a:gd name="connsiteX9" fmla="*/ 1398494 w 2330824"/>
                <a:gd name="connsiteY9" fmla="*/ 197224 h 2070847"/>
                <a:gd name="connsiteX10" fmla="*/ 923365 w 2330824"/>
                <a:gd name="connsiteY10" fmla="*/ 179294 h 2070847"/>
                <a:gd name="connsiteX11" fmla="*/ 322730 w 2330824"/>
                <a:gd name="connsiteY11" fmla="*/ 493059 h 207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0824" h="2070847">
                  <a:moveTo>
                    <a:pt x="322730" y="493059"/>
                  </a:moveTo>
                  <a:lnTo>
                    <a:pt x="8965" y="762000"/>
                  </a:lnTo>
                  <a:lnTo>
                    <a:pt x="0" y="0"/>
                  </a:lnTo>
                  <a:lnTo>
                    <a:pt x="2330824" y="26894"/>
                  </a:lnTo>
                  <a:lnTo>
                    <a:pt x="2115671" y="2052918"/>
                  </a:lnTo>
                  <a:lnTo>
                    <a:pt x="1721224" y="2070847"/>
                  </a:lnTo>
                  <a:lnTo>
                    <a:pt x="1775012" y="1757083"/>
                  </a:lnTo>
                  <a:lnTo>
                    <a:pt x="2079812" y="1398494"/>
                  </a:lnTo>
                  <a:lnTo>
                    <a:pt x="2017059" y="591671"/>
                  </a:lnTo>
                  <a:lnTo>
                    <a:pt x="1398494" y="197224"/>
                  </a:lnTo>
                  <a:lnTo>
                    <a:pt x="923365" y="179294"/>
                  </a:lnTo>
                  <a:lnTo>
                    <a:pt x="322730" y="49305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solidFill>
                    <a:srgbClr val="92D050"/>
                  </a:solidFill>
                </a:ln>
                <a:solidFill>
                  <a:schemeClr val="accent4">
                    <a:lumMod val="50000"/>
                  </a:schemeClr>
                </a:solidFill>
              </a:endParaRPr>
            </a:p>
          </p:txBody>
        </p:sp>
      </p:grpSp>
      <p:sp>
        <p:nvSpPr>
          <p:cNvPr id="2" name="Title 1">
            <a:extLst>
              <a:ext uri="{FF2B5EF4-FFF2-40B4-BE49-F238E27FC236}">
                <a16:creationId xmlns:a16="http://schemas.microsoft.com/office/drawing/2014/main" id="{23B2E3AB-AA28-CC56-586A-F66647E248FA}"/>
              </a:ext>
            </a:extLst>
          </p:cNvPr>
          <p:cNvSpPr>
            <a:spLocks noGrp="1"/>
          </p:cNvSpPr>
          <p:nvPr>
            <p:ph type="title"/>
          </p:nvPr>
        </p:nvSpPr>
        <p:spPr>
          <a:xfrm>
            <a:off x="541234" y="-13337"/>
            <a:ext cx="10972800" cy="1143000"/>
          </a:xfrm>
        </p:spPr>
        <p:txBody>
          <a:bodyPr/>
          <a:lstStyle/>
          <a:p>
            <a:r>
              <a:rPr lang="da-DK" dirty="0">
                <a:solidFill>
                  <a:srgbClr val="EB3755"/>
                </a:solidFill>
                <a:latin typeface="Metro" panose="02000000000000000000" pitchFamily="50" charset="0"/>
              </a:rPr>
              <a:t>Biodiversitet på Metro områder</a:t>
            </a:r>
          </a:p>
        </p:txBody>
      </p:sp>
      <p:sp>
        <p:nvSpPr>
          <p:cNvPr id="3" name="Content Placeholder 2">
            <a:extLst>
              <a:ext uri="{FF2B5EF4-FFF2-40B4-BE49-F238E27FC236}">
                <a16:creationId xmlns:a16="http://schemas.microsoft.com/office/drawing/2014/main" id="{6AD41C2C-4159-7F3A-A02D-7C3D6203CECD}"/>
              </a:ext>
            </a:extLst>
          </p:cNvPr>
          <p:cNvSpPr>
            <a:spLocks noGrp="1"/>
          </p:cNvSpPr>
          <p:nvPr>
            <p:ph sz="quarter" idx="13"/>
          </p:nvPr>
        </p:nvSpPr>
        <p:spPr/>
        <p:txBody>
          <a:bodyPr>
            <a:normAutofit/>
          </a:bodyPr>
          <a:lstStyle/>
          <a:p>
            <a:r>
              <a:rPr lang="da-DK" dirty="0"/>
              <a:t>Drift med hensyn til biodiversitet</a:t>
            </a:r>
          </a:p>
          <a:p>
            <a:pPr lvl="1"/>
            <a:r>
              <a:rPr lang="da-DK" dirty="0"/>
              <a:t>Ingen invasive arter</a:t>
            </a:r>
          </a:p>
          <a:p>
            <a:pPr lvl="1"/>
            <a:r>
              <a:rPr lang="da-DK" dirty="0"/>
              <a:t>Ingen brug af pesticider, klipning passe ynglesæsoner</a:t>
            </a:r>
          </a:p>
          <a:p>
            <a:r>
              <a:rPr lang="da-DK" dirty="0"/>
              <a:t>Vand på området</a:t>
            </a:r>
          </a:p>
          <a:p>
            <a:pPr lvl="1"/>
            <a:r>
              <a:rPr lang="da-DK" dirty="0"/>
              <a:t>Tag hensyn til højbane</a:t>
            </a:r>
          </a:p>
          <a:p>
            <a:r>
              <a:rPr lang="da-DK" dirty="0"/>
              <a:t>Hjemmehørende planter, plantelisten til metro</a:t>
            </a:r>
          </a:p>
          <a:p>
            <a:endParaRPr lang="da-DK" dirty="0"/>
          </a:p>
          <a:p>
            <a:pPr marL="0" indent="0">
              <a:buNone/>
            </a:pPr>
            <a:endParaRPr lang="da-DK" dirty="0"/>
          </a:p>
          <a:p>
            <a:endParaRPr lang="da-DK" dirty="0"/>
          </a:p>
        </p:txBody>
      </p:sp>
      <p:sp>
        <p:nvSpPr>
          <p:cNvPr id="15" name="Text Placeholder 14">
            <a:extLst>
              <a:ext uri="{FF2B5EF4-FFF2-40B4-BE49-F238E27FC236}">
                <a16:creationId xmlns:a16="http://schemas.microsoft.com/office/drawing/2014/main" id="{37FBDD62-12E0-73A3-37B6-9A728B6AA2D0}"/>
              </a:ext>
            </a:extLst>
          </p:cNvPr>
          <p:cNvSpPr>
            <a:spLocks noGrp="1"/>
          </p:cNvSpPr>
          <p:nvPr>
            <p:ph type="body" sz="quarter" idx="15"/>
          </p:nvPr>
        </p:nvSpPr>
        <p:spPr/>
        <p:txBody>
          <a:bodyPr/>
          <a:lstStyle/>
          <a:p>
            <a:endParaRPr lang="da-DK"/>
          </a:p>
        </p:txBody>
      </p:sp>
      <p:pic>
        <p:nvPicPr>
          <p:cNvPr id="7" name="Content Placeholder 6" descr="A picture containing graphical user interface&#10;&#10;Description automatically generated">
            <a:extLst>
              <a:ext uri="{FF2B5EF4-FFF2-40B4-BE49-F238E27FC236}">
                <a16:creationId xmlns:a16="http://schemas.microsoft.com/office/drawing/2014/main" id="{AF97826A-CA73-4543-8EBA-387FD2F3E34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502883" y="951248"/>
            <a:ext cx="1826844" cy="1866901"/>
          </a:xfrm>
          <a:prstGeom prst="rect">
            <a:avLst/>
          </a:prstGeom>
        </p:spPr>
      </p:pic>
      <p:pic>
        <p:nvPicPr>
          <p:cNvPr id="14" name="Picture 13" descr="Text&#10;&#10;Description automatically generated">
            <a:extLst>
              <a:ext uri="{FF2B5EF4-FFF2-40B4-BE49-F238E27FC236}">
                <a16:creationId xmlns:a16="http://schemas.microsoft.com/office/drawing/2014/main" id="{76A17C24-755D-6019-1B51-B601566CC2D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02883" y="4596237"/>
            <a:ext cx="1421268" cy="1461663"/>
          </a:xfrm>
          <a:prstGeom prst="rect">
            <a:avLst/>
          </a:prstGeom>
        </p:spPr>
      </p:pic>
    </p:spTree>
    <p:extLst>
      <p:ext uri="{BB962C8B-B14F-4D97-AF65-F5344CB8AC3E}">
        <p14:creationId xmlns:p14="http://schemas.microsoft.com/office/powerpoint/2010/main" val="4024720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E3AB-AA28-CC56-586A-F66647E248FA}"/>
              </a:ext>
            </a:extLst>
          </p:cNvPr>
          <p:cNvSpPr>
            <a:spLocks noGrp="1"/>
          </p:cNvSpPr>
          <p:nvPr>
            <p:ph type="title"/>
          </p:nvPr>
        </p:nvSpPr>
        <p:spPr>
          <a:xfrm>
            <a:off x="541234" y="-13337"/>
            <a:ext cx="10972800" cy="1143000"/>
          </a:xfrm>
        </p:spPr>
        <p:txBody>
          <a:bodyPr/>
          <a:lstStyle/>
          <a:p>
            <a:r>
              <a:rPr lang="da-DK" dirty="0">
                <a:solidFill>
                  <a:srgbClr val="EB3755"/>
                </a:solidFill>
                <a:latin typeface="Metro" panose="02000000000000000000" pitchFamily="50" charset="0"/>
              </a:rPr>
              <a:t>Biodiversitet på Metro områder</a:t>
            </a:r>
          </a:p>
        </p:txBody>
      </p:sp>
      <p:sp>
        <p:nvSpPr>
          <p:cNvPr id="15" name="Text Placeholder 14">
            <a:extLst>
              <a:ext uri="{FF2B5EF4-FFF2-40B4-BE49-F238E27FC236}">
                <a16:creationId xmlns:a16="http://schemas.microsoft.com/office/drawing/2014/main" id="{37FBDD62-12E0-73A3-37B6-9A728B6AA2D0}"/>
              </a:ext>
            </a:extLst>
          </p:cNvPr>
          <p:cNvSpPr>
            <a:spLocks noGrp="1"/>
          </p:cNvSpPr>
          <p:nvPr>
            <p:ph type="body" sz="quarter" idx="15"/>
          </p:nvPr>
        </p:nvSpPr>
        <p:spPr/>
        <p:txBody>
          <a:bodyPr/>
          <a:lstStyle/>
          <a:p>
            <a:endParaRPr lang="da-DK"/>
          </a:p>
        </p:txBody>
      </p:sp>
      <p:pic>
        <p:nvPicPr>
          <p:cNvPr id="17" name="Picture 16">
            <a:extLst>
              <a:ext uri="{FF2B5EF4-FFF2-40B4-BE49-F238E27FC236}">
                <a16:creationId xmlns:a16="http://schemas.microsoft.com/office/drawing/2014/main" id="{6D5D9E95-9E26-435D-A5DA-903E2805BCFA}"/>
              </a:ext>
            </a:extLst>
          </p:cNvPr>
          <p:cNvPicPr>
            <a:picLocks noChangeAspect="1"/>
          </p:cNvPicPr>
          <p:nvPr/>
        </p:nvPicPr>
        <p:blipFill>
          <a:blip r:embed="rId3"/>
          <a:stretch>
            <a:fillRect/>
          </a:stretch>
        </p:blipFill>
        <p:spPr>
          <a:xfrm>
            <a:off x="248323" y="952978"/>
            <a:ext cx="4289493" cy="3489247"/>
          </a:xfrm>
          <a:prstGeom prst="rect">
            <a:avLst/>
          </a:prstGeom>
        </p:spPr>
      </p:pic>
      <p:pic>
        <p:nvPicPr>
          <p:cNvPr id="19" name="Picture 18">
            <a:extLst>
              <a:ext uri="{FF2B5EF4-FFF2-40B4-BE49-F238E27FC236}">
                <a16:creationId xmlns:a16="http://schemas.microsoft.com/office/drawing/2014/main" id="{94DE3BCB-42A2-C920-5E27-192779987111}"/>
              </a:ext>
            </a:extLst>
          </p:cNvPr>
          <p:cNvPicPr>
            <a:picLocks noChangeAspect="1"/>
          </p:cNvPicPr>
          <p:nvPr/>
        </p:nvPicPr>
        <p:blipFill>
          <a:blip r:embed="rId4"/>
          <a:stretch>
            <a:fillRect/>
          </a:stretch>
        </p:blipFill>
        <p:spPr>
          <a:xfrm>
            <a:off x="1527539" y="1732558"/>
            <a:ext cx="4061411" cy="4876554"/>
          </a:xfrm>
          <a:prstGeom prst="rect">
            <a:avLst/>
          </a:prstGeom>
        </p:spPr>
      </p:pic>
      <p:pic>
        <p:nvPicPr>
          <p:cNvPr id="21" name="Picture 20">
            <a:extLst>
              <a:ext uri="{FF2B5EF4-FFF2-40B4-BE49-F238E27FC236}">
                <a16:creationId xmlns:a16="http://schemas.microsoft.com/office/drawing/2014/main" id="{C0F3B2F3-21E0-2E3A-A933-05AC21C7D144}"/>
              </a:ext>
            </a:extLst>
          </p:cNvPr>
          <p:cNvPicPr>
            <a:picLocks noChangeAspect="1"/>
          </p:cNvPicPr>
          <p:nvPr/>
        </p:nvPicPr>
        <p:blipFill>
          <a:blip r:embed="rId5"/>
          <a:stretch>
            <a:fillRect/>
          </a:stretch>
        </p:blipFill>
        <p:spPr>
          <a:xfrm>
            <a:off x="3216247" y="1191098"/>
            <a:ext cx="4061412" cy="4930201"/>
          </a:xfrm>
          <a:prstGeom prst="rect">
            <a:avLst/>
          </a:prstGeom>
        </p:spPr>
      </p:pic>
      <p:pic>
        <p:nvPicPr>
          <p:cNvPr id="23" name="Picture 22">
            <a:extLst>
              <a:ext uri="{FF2B5EF4-FFF2-40B4-BE49-F238E27FC236}">
                <a16:creationId xmlns:a16="http://schemas.microsoft.com/office/drawing/2014/main" id="{42C4E990-565F-4CB6-4D09-D394E981A39A}"/>
              </a:ext>
            </a:extLst>
          </p:cNvPr>
          <p:cNvPicPr>
            <a:picLocks noChangeAspect="1"/>
          </p:cNvPicPr>
          <p:nvPr/>
        </p:nvPicPr>
        <p:blipFill>
          <a:blip r:embed="rId6"/>
          <a:stretch>
            <a:fillRect/>
          </a:stretch>
        </p:blipFill>
        <p:spPr>
          <a:xfrm>
            <a:off x="5475034" y="1671123"/>
            <a:ext cx="4061411" cy="4889397"/>
          </a:xfrm>
          <a:prstGeom prst="rect">
            <a:avLst/>
          </a:prstGeom>
        </p:spPr>
      </p:pic>
      <p:pic>
        <p:nvPicPr>
          <p:cNvPr id="25" name="Picture 24">
            <a:extLst>
              <a:ext uri="{FF2B5EF4-FFF2-40B4-BE49-F238E27FC236}">
                <a16:creationId xmlns:a16="http://schemas.microsoft.com/office/drawing/2014/main" id="{38BB4AF6-4B64-119E-7A0C-AD726D2ED5A8}"/>
              </a:ext>
            </a:extLst>
          </p:cNvPr>
          <p:cNvPicPr>
            <a:picLocks noChangeAspect="1"/>
          </p:cNvPicPr>
          <p:nvPr/>
        </p:nvPicPr>
        <p:blipFill>
          <a:blip r:embed="rId7"/>
          <a:stretch>
            <a:fillRect/>
          </a:stretch>
        </p:blipFill>
        <p:spPr>
          <a:xfrm>
            <a:off x="7505739" y="925702"/>
            <a:ext cx="4283038" cy="5132197"/>
          </a:xfrm>
          <a:prstGeom prst="rect">
            <a:avLst/>
          </a:prstGeom>
        </p:spPr>
      </p:pic>
    </p:spTree>
    <p:extLst>
      <p:ext uri="{BB962C8B-B14F-4D97-AF65-F5344CB8AC3E}">
        <p14:creationId xmlns:p14="http://schemas.microsoft.com/office/powerpoint/2010/main" val="477485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1250"/>
                            </p:stCondLst>
                            <p:childTnLst>
                              <p:par>
                                <p:cTn id="9" presetID="10" presetClass="entr" presetSubtype="0" fill="hold" nodeType="afterEffect">
                                  <p:stCondLst>
                                    <p:cond delay="7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2500"/>
                            </p:stCondLst>
                            <p:childTnLst>
                              <p:par>
                                <p:cTn id="13" presetID="10" presetClass="entr" presetSubtype="0" fill="hold" nodeType="afterEffect">
                                  <p:stCondLst>
                                    <p:cond delay="75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3750"/>
                            </p:stCondLst>
                            <p:childTnLst>
                              <p:par>
                                <p:cTn id="17" presetID="10" presetClass="entr" presetSubtype="0" fill="hold" nodeType="afterEffect">
                                  <p:stCondLst>
                                    <p:cond delay="7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5000"/>
                            </p:stCondLst>
                            <p:childTnLst>
                              <p:par>
                                <p:cTn id="21" presetID="10" presetClass="entr" presetSubtype="0" fill="hold" nodeType="afterEffect">
                                  <p:stCondLst>
                                    <p:cond delay="7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21"/>
          <p:cNvSpPr/>
          <p:nvPr/>
        </p:nvSpPr>
        <p:spPr>
          <a:xfrm>
            <a:off x="0" y="3"/>
            <a:ext cx="12192000" cy="1413015"/>
          </a:xfrm>
          <a:prstGeom prst="rect">
            <a:avLst/>
          </a:prstGeom>
          <a:solidFill>
            <a:srgbClr val="F0F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da-DK" sz="3200"/>
          </a:p>
        </p:txBody>
      </p:sp>
      <p:pic>
        <p:nvPicPr>
          <p:cNvPr id="15" name="Picture 14">
            <a:extLst>
              <a:ext uri="{FF2B5EF4-FFF2-40B4-BE49-F238E27FC236}">
                <a16:creationId xmlns:a16="http://schemas.microsoft.com/office/drawing/2014/main" id="{AD91864E-1D6E-7C46-0AFC-456FAF515773}"/>
              </a:ext>
            </a:extLst>
          </p:cNvPr>
          <p:cNvPicPr>
            <a:picLocks noChangeAspect="1"/>
          </p:cNvPicPr>
          <p:nvPr/>
        </p:nvPicPr>
        <p:blipFill>
          <a:blip r:embed="rId2"/>
          <a:stretch>
            <a:fillRect/>
          </a:stretch>
        </p:blipFill>
        <p:spPr>
          <a:xfrm>
            <a:off x="0" y="-1251020"/>
            <a:ext cx="12192000" cy="9360040"/>
          </a:xfrm>
          <a:prstGeom prst="rect">
            <a:avLst/>
          </a:prstGeom>
        </p:spPr>
      </p:pic>
      <p:sp>
        <p:nvSpPr>
          <p:cNvPr id="16" name="Title 1">
            <a:extLst>
              <a:ext uri="{FF2B5EF4-FFF2-40B4-BE49-F238E27FC236}">
                <a16:creationId xmlns:a16="http://schemas.microsoft.com/office/drawing/2014/main" id="{3536D10F-A52D-F18A-A673-3AB0B753B73C}"/>
              </a:ext>
            </a:extLst>
          </p:cNvPr>
          <p:cNvSpPr txBox="1">
            <a:spLocks/>
          </p:cNvSpPr>
          <p:nvPr/>
        </p:nvSpPr>
        <p:spPr>
          <a:xfrm>
            <a:off x="461577" y="368410"/>
            <a:ext cx="5324030" cy="534966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endParaRPr lang="da-DK" sz="3600" b="1" dirty="0">
              <a:solidFill>
                <a:schemeClr val="tx1"/>
              </a:solidFill>
              <a:latin typeface="Metro" panose="02000000000000000000" pitchFamily="50" charset="0"/>
            </a:endParaRPr>
          </a:p>
          <a:p>
            <a:pPr algn="l"/>
            <a:r>
              <a:rPr lang="da-DK" sz="3600" b="1" dirty="0">
                <a:solidFill>
                  <a:schemeClr val="tx1"/>
                </a:solidFill>
                <a:latin typeface="Metro" panose="02000000000000000000" pitchFamily="50" charset="0"/>
              </a:rPr>
              <a:t>Opsummering</a:t>
            </a:r>
            <a:br>
              <a:rPr lang="da-DK" sz="3600" b="1" dirty="0">
                <a:solidFill>
                  <a:srgbClr val="EB3755"/>
                </a:solidFill>
                <a:latin typeface="Metro" panose="02000000000000000000" pitchFamily="50" charset="0"/>
              </a:rPr>
            </a:br>
            <a:br>
              <a:rPr lang="da-DK" sz="3600" b="1" dirty="0">
                <a:solidFill>
                  <a:srgbClr val="EB3755"/>
                </a:solidFill>
                <a:latin typeface="Metro" panose="02000000000000000000" pitchFamily="50" charset="0"/>
              </a:rPr>
            </a:br>
            <a:r>
              <a:rPr lang="da-DK" sz="3600" b="1" dirty="0">
                <a:solidFill>
                  <a:schemeClr val="accent2">
                    <a:lumMod val="75000"/>
                  </a:schemeClr>
                </a:solidFill>
                <a:latin typeface="Metro" panose="02000000000000000000" pitchFamily="50" charset="0"/>
              </a:rPr>
              <a:t>- Servitutter</a:t>
            </a:r>
            <a:br>
              <a:rPr lang="da-DK" sz="3600" b="1" dirty="0">
                <a:solidFill>
                  <a:srgbClr val="EB3755"/>
                </a:solidFill>
                <a:latin typeface="Metro" panose="02000000000000000000" pitchFamily="50" charset="0"/>
              </a:rPr>
            </a:br>
            <a:r>
              <a:rPr lang="da-DK" sz="3600" b="1" dirty="0">
                <a:solidFill>
                  <a:srgbClr val="EB3755"/>
                </a:solidFill>
                <a:latin typeface="Metro" panose="02000000000000000000" pitchFamily="50" charset="0"/>
              </a:rPr>
              <a:t>	Højdebegrænsninger</a:t>
            </a:r>
            <a:br>
              <a:rPr lang="da-DK" sz="3600" b="1" dirty="0">
                <a:solidFill>
                  <a:srgbClr val="EB3755"/>
                </a:solidFill>
                <a:latin typeface="Metro" panose="02000000000000000000" pitchFamily="50" charset="0"/>
              </a:rPr>
            </a:br>
            <a:r>
              <a:rPr lang="da-DK" sz="3600" b="1" dirty="0">
                <a:solidFill>
                  <a:srgbClr val="EB3755"/>
                </a:solidFill>
                <a:latin typeface="Metro" panose="02000000000000000000" pitchFamily="50" charset="0"/>
              </a:rPr>
              <a:t>	Dybdebegrænsninger</a:t>
            </a:r>
            <a:br>
              <a:rPr lang="da-DK" sz="3600" b="1" dirty="0">
                <a:solidFill>
                  <a:srgbClr val="EB3755"/>
                </a:solidFill>
                <a:latin typeface="Metro" panose="02000000000000000000" pitchFamily="50" charset="0"/>
              </a:rPr>
            </a:br>
            <a:r>
              <a:rPr lang="da-DK" sz="3600" b="1" dirty="0">
                <a:solidFill>
                  <a:schemeClr val="accent2">
                    <a:lumMod val="75000"/>
                  </a:schemeClr>
                </a:solidFill>
                <a:latin typeface="Metro" panose="02000000000000000000" pitchFamily="50" charset="0"/>
              </a:rPr>
              <a:t>- Obs på artefakter</a:t>
            </a:r>
            <a:br>
              <a:rPr lang="da-DK" sz="3600" b="1" dirty="0">
                <a:solidFill>
                  <a:srgbClr val="EB3755"/>
                </a:solidFill>
                <a:latin typeface="Metro" panose="02000000000000000000" pitchFamily="50" charset="0"/>
              </a:rPr>
            </a:br>
            <a:r>
              <a:rPr lang="da-DK" sz="3600" b="1" dirty="0">
                <a:solidFill>
                  <a:srgbClr val="EB3755"/>
                </a:solidFill>
                <a:latin typeface="Metro" panose="02000000000000000000" pitchFamily="50" charset="0"/>
              </a:rPr>
              <a:t>	Primært under jorden</a:t>
            </a:r>
            <a:br>
              <a:rPr lang="da-DK" sz="3600" b="1" dirty="0">
                <a:solidFill>
                  <a:srgbClr val="EB3755"/>
                </a:solidFill>
                <a:latin typeface="Metro" panose="02000000000000000000" pitchFamily="50" charset="0"/>
              </a:rPr>
            </a:br>
            <a:r>
              <a:rPr lang="da-DK" sz="3600" b="1" dirty="0">
                <a:solidFill>
                  <a:schemeClr val="accent2">
                    <a:lumMod val="75000"/>
                  </a:schemeClr>
                </a:solidFill>
                <a:latin typeface="Metro" panose="02000000000000000000" pitchFamily="50" charset="0"/>
              </a:rPr>
              <a:t>- Beplantningskrav</a:t>
            </a:r>
            <a:br>
              <a:rPr lang="da-DK" sz="3600" dirty="0">
                <a:solidFill>
                  <a:srgbClr val="EB3755"/>
                </a:solidFill>
                <a:latin typeface="Metro" panose="02000000000000000000" pitchFamily="50" charset="0"/>
              </a:rPr>
            </a:br>
            <a:br>
              <a:rPr lang="da-DK" sz="3600" dirty="0">
                <a:solidFill>
                  <a:srgbClr val="EB3755"/>
                </a:solidFill>
                <a:latin typeface="Metro" panose="02000000000000000000" pitchFamily="50" charset="0"/>
              </a:rPr>
            </a:br>
            <a:endParaRPr lang="da-DK" sz="3600" dirty="0">
              <a:solidFill>
                <a:srgbClr val="EB3755"/>
              </a:solidFill>
              <a:latin typeface="Metro" panose="02000000000000000000" pitchFamily="50" charset="0"/>
            </a:endParaRPr>
          </a:p>
        </p:txBody>
      </p:sp>
      <p:pic>
        <p:nvPicPr>
          <p:cNvPr id="18" name="Picture 17">
            <a:extLst>
              <a:ext uri="{FF2B5EF4-FFF2-40B4-BE49-F238E27FC236}">
                <a16:creationId xmlns:a16="http://schemas.microsoft.com/office/drawing/2014/main" id="{48339DDF-BBF2-19B2-21EE-67455A1AEB74}"/>
              </a:ext>
            </a:extLst>
          </p:cNvPr>
          <p:cNvPicPr>
            <a:picLocks noChangeAspect="1"/>
          </p:cNvPicPr>
          <p:nvPr/>
        </p:nvPicPr>
        <p:blipFill>
          <a:blip r:embed="rId3"/>
          <a:stretch>
            <a:fillRect/>
          </a:stretch>
        </p:blipFill>
        <p:spPr>
          <a:xfrm rot="1613021">
            <a:off x="7285461" y="509475"/>
            <a:ext cx="2533595" cy="3566966"/>
          </a:xfrm>
          <a:prstGeom prst="rect">
            <a:avLst/>
          </a:prstGeom>
        </p:spPr>
      </p:pic>
    </p:spTree>
    <p:extLst>
      <p:ext uri="{BB962C8B-B14F-4D97-AF65-F5344CB8AC3E}">
        <p14:creationId xmlns:p14="http://schemas.microsoft.com/office/powerpoint/2010/main" val="23715688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Kontortema">
  <a:themeElements>
    <a:clrScheme name="Brugerdefineret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A9947"/>
      </a:hlink>
      <a:folHlink>
        <a:srgbClr val="195B2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B05ADDF90A68742B205032E9F2BEC0B" ma:contentTypeVersion="17" ma:contentTypeDescription="Opret et nyt dokument." ma:contentTypeScope="" ma:versionID="55f6a0c532cffe1ea8abf00a204a6e99">
  <xsd:schema xmlns:xsd="http://www.w3.org/2001/XMLSchema" xmlns:xs="http://www.w3.org/2001/XMLSchema" xmlns:p="http://schemas.microsoft.com/office/2006/metadata/properties" xmlns:ns2="4d20d1e3-925b-47e4-9fba-e17fcf1406bc" xmlns:ns3="dee97c4d-2c1e-48c2-9a64-f3449416b9d8" targetNamespace="http://schemas.microsoft.com/office/2006/metadata/properties" ma:root="true" ma:fieldsID="5bbe427a70e0d3c6cda4314292114fe5" ns2:_="" ns3:_="">
    <xsd:import namespace="4d20d1e3-925b-47e4-9fba-e17fcf1406bc"/>
    <xsd:import namespace="dee97c4d-2c1e-48c2-9a64-f3449416b9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eDoc"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0d1e3-925b-47e4-9fba-e17fcf1406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3" nillable="true" ma:displayName="eDoc" ma:internalName="eDoc">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e97c4d-2c1e-48c2-9a64-f3449416b9d8"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FB9615-A20E-463B-BEB4-07A538640127}"/>
</file>

<file path=customXml/itemProps2.xml><?xml version="1.0" encoding="utf-8"?>
<ds:datastoreItem xmlns:ds="http://schemas.openxmlformats.org/officeDocument/2006/customXml" ds:itemID="{060E77DB-E954-44EA-BEE3-7A598F66F64F}"/>
</file>

<file path=docProps/app.xml><?xml version="1.0" encoding="utf-8"?>
<Properties xmlns="http://schemas.openxmlformats.org/officeDocument/2006/extended-properties" xmlns:vt="http://schemas.openxmlformats.org/officeDocument/2006/docPropsVTypes">
  <TotalTime>1885</TotalTime>
  <Words>476</Words>
  <Application>Microsoft Office PowerPoint</Application>
  <PresentationFormat>Widescreen</PresentationFormat>
  <Paragraphs>52</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Metro</vt:lpstr>
      <vt:lpstr>Kontortema</vt:lpstr>
      <vt:lpstr>Metroens arealer, servitutter, biodiversitet, muligheder</vt:lpstr>
      <vt:lpstr>PowerPoint Presentation</vt:lpstr>
      <vt:lpstr>PowerPoint Presentation</vt:lpstr>
      <vt:lpstr>PowerPoint Presentation</vt:lpstr>
      <vt:lpstr>Biodiversitet på Metro områder</vt:lpstr>
      <vt:lpstr>Biodiversitet på Metro områder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Opgave til enhedsmøde d. 28. marts</dc:title>
  <dc:creator>Mathias Mark Bornæs</dc:creator>
  <cp:lastModifiedBy>Peter Ingemann Hansen</cp:lastModifiedBy>
  <cp:revision>24</cp:revision>
  <dcterms:created xsi:type="dcterms:W3CDTF">2023-03-13T11:54:46Z</dcterms:created>
  <dcterms:modified xsi:type="dcterms:W3CDTF">2023-10-24T15:03:51Z</dcterms:modified>
</cp:coreProperties>
</file>